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67" r:id="rId3"/>
    <p:sldId id="260" r:id="rId4"/>
    <p:sldId id="262" r:id="rId5"/>
    <p:sldId id="270" r:id="rId6"/>
    <p:sldId id="261" r:id="rId7"/>
    <p:sldId id="268" r:id="rId8"/>
    <p:sldId id="263" r:id="rId9"/>
    <p:sldId id="264" r:id="rId10"/>
    <p:sldId id="269" r:id="rId11"/>
    <p:sldId id="265" r:id="rId12"/>
    <p:sldId id="266"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A9C07648-357E-4F92-A4A8-B7DB586D98F8}">
          <p14:sldIdLst>
            <p14:sldId id="256"/>
            <p14:sldId id="267"/>
            <p14:sldId id="260"/>
            <p14:sldId id="262"/>
            <p14:sldId id="270"/>
            <p14:sldId id="261"/>
            <p14:sldId id="268"/>
            <p14:sldId id="263"/>
            <p14:sldId id="264"/>
            <p14:sldId id="269"/>
            <p14:sldId id="265"/>
            <p14:sldId id="26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385C"/>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74" autoAdjust="0"/>
    <p:restoredTop sz="90183" autoAdjust="0"/>
  </p:normalViewPr>
  <p:slideViewPr>
    <p:cSldViewPr snapToGrid="0">
      <p:cViewPr varScale="1">
        <p:scale>
          <a:sx n="57" d="100"/>
          <a:sy n="57" d="100"/>
        </p:scale>
        <p:origin x="1448" y="3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F65345-8B84-4140-978D-002849643EF3}" type="datetimeFigureOut">
              <a:rPr lang="ru-RU" smtClean="0"/>
              <a:t>05.03.2025</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A8954A-3ACB-4793-960C-507AD567B683}" type="slidenum">
              <a:rPr lang="ru-RU" smtClean="0"/>
              <a:t>‹#›</a:t>
            </a:fld>
            <a:endParaRPr lang="ru-RU"/>
          </a:p>
        </p:txBody>
      </p:sp>
    </p:spTree>
    <p:extLst>
      <p:ext uri="{BB962C8B-B14F-4D97-AF65-F5344CB8AC3E}">
        <p14:creationId xmlns:p14="http://schemas.microsoft.com/office/powerpoint/2010/main" val="33297538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4A8954A-3ACB-4793-960C-507AD567B683}" type="slidenum">
              <a:rPr lang="ru-RU" smtClean="0"/>
              <a:t>6</a:t>
            </a:fld>
            <a:endParaRPr lang="ru-RU"/>
          </a:p>
        </p:txBody>
      </p:sp>
    </p:spTree>
    <p:extLst>
      <p:ext uri="{BB962C8B-B14F-4D97-AF65-F5344CB8AC3E}">
        <p14:creationId xmlns:p14="http://schemas.microsoft.com/office/powerpoint/2010/main" val="4098754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C399D1E2-7574-4B2C-BCD8-5FFF60131F57}" type="datetimeFigureOut">
              <a:rPr lang="ru-RU" smtClean="0"/>
              <a:t>05.03.2025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041D251-3977-46E8-B9B7-0901F0593297}" type="slidenum">
              <a:rPr lang="ru-RU" smtClean="0"/>
              <a:t>‹#›</a:t>
            </a:fld>
            <a:endParaRPr lang="ru-RU"/>
          </a:p>
        </p:txBody>
      </p:sp>
    </p:spTree>
    <p:extLst>
      <p:ext uri="{BB962C8B-B14F-4D97-AF65-F5344CB8AC3E}">
        <p14:creationId xmlns:p14="http://schemas.microsoft.com/office/powerpoint/2010/main" val="935486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399D1E2-7574-4B2C-BCD8-5FFF60131F57}" type="datetimeFigureOut">
              <a:rPr lang="ru-RU" smtClean="0"/>
              <a:t>05.03.2025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041D251-3977-46E8-B9B7-0901F0593297}" type="slidenum">
              <a:rPr lang="ru-RU" smtClean="0"/>
              <a:t>‹#›</a:t>
            </a:fld>
            <a:endParaRPr lang="ru-RU"/>
          </a:p>
        </p:txBody>
      </p:sp>
    </p:spTree>
    <p:extLst>
      <p:ext uri="{BB962C8B-B14F-4D97-AF65-F5344CB8AC3E}">
        <p14:creationId xmlns:p14="http://schemas.microsoft.com/office/powerpoint/2010/main" val="1778354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399D1E2-7574-4B2C-BCD8-5FFF60131F57}" type="datetimeFigureOut">
              <a:rPr lang="ru-RU" smtClean="0"/>
              <a:t>05.03.2025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041D251-3977-46E8-B9B7-0901F0593297}" type="slidenum">
              <a:rPr lang="ru-RU" smtClean="0"/>
              <a:t>‹#›</a:t>
            </a:fld>
            <a:endParaRPr lang="ru-RU"/>
          </a:p>
        </p:txBody>
      </p:sp>
    </p:spTree>
    <p:extLst>
      <p:ext uri="{BB962C8B-B14F-4D97-AF65-F5344CB8AC3E}">
        <p14:creationId xmlns:p14="http://schemas.microsoft.com/office/powerpoint/2010/main" val="1605568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399D1E2-7574-4B2C-BCD8-5FFF60131F57}" type="datetimeFigureOut">
              <a:rPr lang="ru-RU" smtClean="0"/>
              <a:t>05.03.2025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041D251-3977-46E8-B9B7-0901F0593297}" type="slidenum">
              <a:rPr lang="ru-RU" smtClean="0"/>
              <a:t>‹#›</a:t>
            </a:fld>
            <a:endParaRPr lang="ru-RU"/>
          </a:p>
        </p:txBody>
      </p:sp>
    </p:spTree>
    <p:extLst>
      <p:ext uri="{BB962C8B-B14F-4D97-AF65-F5344CB8AC3E}">
        <p14:creationId xmlns:p14="http://schemas.microsoft.com/office/powerpoint/2010/main" val="2257812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399D1E2-7574-4B2C-BCD8-5FFF60131F57}" type="datetimeFigureOut">
              <a:rPr lang="ru-RU" smtClean="0"/>
              <a:t>05.03.2025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041D251-3977-46E8-B9B7-0901F0593297}" type="slidenum">
              <a:rPr lang="ru-RU" smtClean="0"/>
              <a:t>‹#›</a:t>
            </a:fld>
            <a:endParaRPr lang="ru-RU"/>
          </a:p>
        </p:txBody>
      </p:sp>
    </p:spTree>
    <p:extLst>
      <p:ext uri="{BB962C8B-B14F-4D97-AF65-F5344CB8AC3E}">
        <p14:creationId xmlns:p14="http://schemas.microsoft.com/office/powerpoint/2010/main" val="3613167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C399D1E2-7574-4B2C-BCD8-5FFF60131F57}" type="datetimeFigureOut">
              <a:rPr lang="ru-RU" smtClean="0"/>
              <a:t>05.03.2025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041D251-3977-46E8-B9B7-0901F0593297}" type="slidenum">
              <a:rPr lang="ru-RU" smtClean="0"/>
              <a:t>‹#›</a:t>
            </a:fld>
            <a:endParaRPr lang="ru-RU"/>
          </a:p>
        </p:txBody>
      </p:sp>
    </p:spTree>
    <p:extLst>
      <p:ext uri="{BB962C8B-B14F-4D97-AF65-F5344CB8AC3E}">
        <p14:creationId xmlns:p14="http://schemas.microsoft.com/office/powerpoint/2010/main" val="151022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C399D1E2-7574-4B2C-BCD8-5FFF60131F57}" type="datetimeFigureOut">
              <a:rPr lang="ru-RU" smtClean="0"/>
              <a:t>05.03.2025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041D251-3977-46E8-B9B7-0901F0593297}" type="slidenum">
              <a:rPr lang="ru-RU" smtClean="0"/>
              <a:t>‹#›</a:t>
            </a:fld>
            <a:endParaRPr lang="ru-RU"/>
          </a:p>
        </p:txBody>
      </p:sp>
    </p:spTree>
    <p:extLst>
      <p:ext uri="{BB962C8B-B14F-4D97-AF65-F5344CB8AC3E}">
        <p14:creationId xmlns:p14="http://schemas.microsoft.com/office/powerpoint/2010/main" val="487534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C399D1E2-7574-4B2C-BCD8-5FFF60131F57}" type="datetimeFigureOut">
              <a:rPr lang="ru-RU" smtClean="0"/>
              <a:t>05.03.2025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041D251-3977-46E8-B9B7-0901F0593297}" type="slidenum">
              <a:rPr lang="ru-RU" smtClean="0"/>
              <a:t>‹#›</a:t>
            </a:fld>
            <a:endParaRPr lang="ru-RU"/>
          </a:p>
        </p:txBody>
      </p:sp>
    </p:spTree>
    <p:extLst>
      <p:ext uri="{BB962C8B-B14F-4D97-AF65-F5344CB8AC3E}">
        <p14:creationId xmlns:p14="http://schemas.microsoft.com/office/powerpoint/2010/main" val="3536904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99D1E2-7574-4B2C-BCD8-5FFF60131F57}" type="datetimeFigureOut">
              <a:rPr lang="ru-RU" smtClean="0"/>
              <a:t>05.03.2025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041D251-3977-46E8-B9B7-0901F0593297}" type="slidenum">
              <a:rPr lang="ru-RU" smtClean="0"/>
              <a:t>‹#›</a:t>
            </a:fld>
            <a:endParaRPr lang="ru-RU"/>
          </a:p>
        </p:txBody>
      </p:sp>
    </p:spTree>
    <p:extLst>
      <p:ext uri="{BB962C8B-B14F-4D97-AF65-F5344CB8AC3E}">
        <p14:creationId xmlns:p14="http://schemas.microsoft.com/office/powerpoint/2010/main" val="2336151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C399D1E2-7574-4B2C-BCD8-5FFF60131F57}" type="datetimeFigureOut">
              <a:rPr lang="ru-RU" smtClean="0"/>
              <a:t>05.03.2025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041D251-3977-46E8-B9B7-0901F0593297}" type="slidenum">
              <a:rPr lang="ru-RU" smtClean="0"/>
              <a:t>‹#›</a:t>
            </a:fld>
            <a:endParaRPr lang="ru-RU"/>
          </a:p>
        </p:txBody>
      </p:sp>
    </p:spTree>
    <p:extLst>
      <p:ext uri="{BB962C8B-B14F-4D97-AF65-F5344CB8AC3E}">
        <p14:creationId xmlns:p14="http://schemas.microsoft.com/office/powerpoint/2010/main" val="3484915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C399D1E2-7574-4B2C-BCD8-5FFF60131F57}" type="datetimeFigureOut">
              <a:rPr lang="ru-RU" smtClean="0"/>
              <a:t>05.03.2025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041D251-3977-46E8-B9B7-0901F0593297}" type="slidenum">
              <a:rPr lang="ru-RU" smtClean="0"/>
              <a:t>‹#›</a:t>
            </a:fld>
            <a:endParaRPr lang="ru-RU"/>
          </a:p>
        </p:txBody>
      </p:sp>
    </p:spTree>
    <p:extLst>
      <p:ext uri="{BB962C8B-B14F-4D97-AF65-F5344CB8AC3E}">
        <p14:creationId xmlns:p14="http://schemas.microsoft.com/office/powerpoint/2010/main" val="934848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99D1E2-7574-4B2C-BCD8-5FFF60131F57}" type="datetimeFigureOut">
              <a:rPr lang="ru-RU" smtClean="0"/>
              <a:t>05.03.2025</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41D251-3977-46E8-B9B7-0901F0593297}" type="slidenum">
              <a:rPr lang="ru-RU" smtClean="0"/>
              <a:t>‹#›</a:t>
            </a:fld>
            <a:endParaRPr lang="ru-RU"/>
          </a:p>
        </p:txBody>
      </p:sp>
    </p:spTree>
    <p:extLst>
      <p:ext uri="{BB962C8B-B14F-4D97-AF65-F5344CB8AC3E}">
        <p14:creationId xmlns:p14="http://schemas.microsoft.com/office/powerpoint/2010/main" val="38896441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234176" y="1577270"/>
            <a:ext cx="8666475" cy="1710564"/>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lnSpc>
                <a:spcPct val="120000"/>
              </a:lnSpc>
              <a:spcBef>
                <a:spcPct val="0"/>
              </a:spcBef>
              <a:buFont typeface="Wingdings" panose="05000000000000000000" pitchFamily="2" charset="2"/>
              <a:buNone/>
            </a:pPr>
            <a:r>
              <a:rPr lang="en-US" sz="2300" b="1" dirty="0">
                <a:solidFill>
                  <a:srgbClr val="002060"/>
                </a:solidFill>
                <a:latin typeface="Times New Roman" panose="02020603050405020304" pitchFamily="18" charset="0"/>
                <a:cs typeface="Times New Roman" panose="02020603050405020304" pitchFamily="18" charset="0"/>
              </a:rPr>
              <a:t>DIGITAL TRANSFORMATIONS, RISKS, THREATS, CHALLENGES AND THEIR SOLUTIONS THROUGH THE DEVELOPMENT OF ECONOMY AND ECONOMIC SCIENCE</a:t>
            </a:r>
            <a:endParaRPr lang="uk-UA" sz="2300" b="1" dirty="0">
              <a:solidFill>
                <a:srgbClr val="002060"/>
              </a:solidFill>
              <a:latin typeface="Times New Roman" panose="02020603050405020304" pitchFamily="18" charset="0"/>
              <a:cs typeface="Times New Roman" panose="02020603050405020304" pitchFamily="18" charset="0"/>
            </a:endParaRPr>
          </a:p>
        </p:txBody>
      </p:sp>
      <p:sp>
        <p:nvSpPr>
          <p:cNvPr id="8" name="Прямоугольник 7"/>
          <p:cNvSpPr/>
          <p:nvPr/>
        </p:nvSpPr>
        <p:spPr>
          <a:xfrm>
            <a:off x="3599186" y="3569359"/>
            <a:ext cx="5301465" cy="1077218"/>
          </a:xfrm>
          <a:prstGeom prst="rect">
            <a:avLst/>
          </a:prstGeom>
        </p:spPr>
        <p:txBody>
          <a:bodyPr wrap="square">
            <a:spAutoFit/>
          </a:bodyPr>
          <a:lstStyle/>
          <a:p>
            <a:r>
              <a:rPr lang="en-US" sz="1600" dirty="0">
                <a:solidFill>
                  <a:schemeClr val="accent5">
                    <a:lumMod val="50000"/>
                  </a:schemeClr>
                </a:solidFill>
                <a:latin typeface="Times New Roman" panose="02020603050405020304" pitchFamily="18" charset="0"/>
                <a:cs typeface="Times New Roman" panose="02020603050405020304" pitchFamily="18" charset="0"/>
              </a:rPr>
              <a:t>International Scientific Conference</a:t>
            </a:r>
          </a:p>
          <a:p>
            <a:r>
              <a:rPr lang="en-US" sz="1600" b="1" dirty="0">
                <a:solidFill>
                  <a:schemeClr val="accent5">
                    <a:lumMod val="50000"/>
                  </a:schemeClr>
                </a:solidFill>
                <a:latin typeface="Times New Roman" panose="02020603050405020304" pitchFamily="18" charset="0"/>
                <a:cs typeface="Times New Roman" panose="02020603050405020304" pitchFamily="18" charset="0"/>
              </a:rPr>
              <a:t>"Science, Technology and Innovative Technologies in the Period of Revival of a New Era of a Powerful State". </a:t>
            </a:r>
            <a:r>
              <a:rPr lang="en-US" sz="1600" dirty="0">
                <a:solidFill>
                  <a:schemeClr val="accent5">
                    <a:lumMod val="50000"/>
                  </a:schemeClr>
                </a:solidFill>
                <a:latin typeface="Times New Roman" panose="02020603050405020304" pitchFamily="18" charset="0"/>
                <a:cs typeface="Times New Roman" panose="02020603050405020304" pitchFamily="18" charset="0"/>
              </a:rPr>
              <a:t>Ashgabat, June 13, 2023</a:t>
            </a:r>
            <a:r>
              <a:rPr lang="en-US" sz="1400" dirty="0">
                <a:solidFill>
                  <a:schemeClr val="accent5">
                    <a:lumMod val="50000"/>
                  </a:schemeClr>
                </a:solidFill>
                <a:latin typeface="Times New Roman" panose="02020603050405020304" pitchFamily="18" charset="0"/>
                <a:cs typeface="Times New Roman" panose="02020603050405020304" pitchFamily="18" charset="0"/>
              </a:rPr>
              <a:t>.</a:t>
            </a:r>
            <a:endParaRPr lang="ru-RU" sz="1400"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9" name="Прямоугольник 8"/>
          <p:cNvSpPr/>
          <p:nvPr/>
        </p:nvSpPr>
        <p:spPr>
          <a:xfrm>
            <a:off x="4595779" y="4909430"/>
            <a:ext cx="4304872" cy="750975"/>
          </a:xfrm>
          <a:prstGeom prst="rect">
            <a:avLst/>
          </a:prstGeom>
        </p:spPr>
        <p:txBody>
          <a:bodyPr wrap="square">
            <a:spAutoFit/>
          </a:bodyPr>
          <a:lstStyle/>
          <a:p>
            <a:pPr>
              <a:lnSpc>
                <a:spcPct val="107000"/>
              </a:lnSpc>
            </a:pPr>
            <a:r>
              <a:rPr lang="en-GB" sz="20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Bryukhovetskaya Natalya Efimovna,</a:t>
            </a:r>
          </a:p>
          <a:p>
            <a:pPr>
              <a:lnSpc>
                <a:spcPct val="107000"/>
              </a:lnSpc>
            </a:pPr>
            <a:r>
              <a:rPr lang="en-GB" sz="20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Buleev Ivan Petrovich</a:t>
            </a:r>
            <a:endParaRPr lang="uk-UA" sz="20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10" name="Прямоугольник 9"/>
          <p:cNvSpPr/>
          <p:nvPr/>
        </p:nvSpPr>
        <p:spPr>
          <a:xfrm>
            <a:off x="2044557" y="6179205"/>
            <a:ext cx="4576916" cy="399405"/>
          </a:xfrm>
          <a:prstGeom prst="rect">
            <a:avLst/>
          </a:prstGeom>
        </p:spPr>
        <p:txBody>
          <a:bodyPr wrap="square">
            <a:spAutoFit/>
          </a:bodyPr>
          <a:lstStyle/>
          <a:p>
            <a:pPr algn="ctr">
              <a:lnSpc>
                <a:spcPct val="107000"/>
              </a:lnSpc>
            </a:pPr>
            <a:r>
              <a:rPr lang="en-GB" sz="2000" b="1" i="1" dirty="0">
                <a:solidFill>
                  <a:schemeClr val="accent5">
                    <a:lumMod val="50000"/>
                  </a:schemeClr>
                </a:solidFill>
                <a:latin typeface="Times New Roman" panose="02020603050405020304" pitchFamily="18" charset="0"/>
                <a:ea typeface="Calibri" panose="020F0502020204030204" pitchFamily="34" charset="0"/>
                <a:cs typeface="Times New Roman" panose="02020603050405020304" pitchFamily="18" charset="0"/>
              </a:rPr>
              <a:t>Kyiv - Ashgabat, 2023</a:t>
            </a:r>
            <a:endParaRPr lang="ru-RU" sz="2000" b="1" i="1" dirty="0">
              <a:solidFill>
                <a:schemeClr val="accent5">
                  <a:lumMod val="50000"/>
                </a:schemeClr>
              </a:solidFill>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11" name="Объект 6"/>
          <p:cNvPicPr>
            <a:picLocks noChangeAspect="1"/>
          </p:cNvPicPr>
          <p:nvPr/>
        </p:nvPicPr>
        <p:blipFill>
          <a:blip r:embed="rId2">
            <a:extLst>
              <a:ext uri="{28A0092B-C50C-407E-A947-70E740481C1C}">
                <a14:useLocalDpi xmlns:a14="http://schemas.microsoft.com/office/drawing/2010/main" val="0"/>
              </a:ext>
            </a:extLst>
          </a:blip>
          <a:srcRect l="32471" t="9581" r="46848" b="54720"/>
          <a:stretch>
            <a:fillRect/>
          </a:stretch>
        </p:blipFill>
        <p:spPr bwMode="auto">
          <a:xfrm>
            <a:off x="98323" y="69116"/>
            <a:ext cx="1140598" cy="11228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a:spLocks noChangeArrowheads="1"/>
          </p:cNvSpPr>
          <p:nvPr/>
        </p:nvSpPr>
        <p:spPr bwMode="auto">
          <a:xfrm>
            <a:off x="1238921" y="69117"/>
            <a:ext cx="7551175" cy="1122838"/>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lr>
                <a:srgbClr val="FFCC00"/>
              </a:buClr>
              <a:buFont typeface="Wingdings" panose="05000000000000000000" pitchFamily="2" charset="2"/>
              <a:buChar char="u"/>
              <a:defRPr sz="3200">
                <a:solidFill>
                  <a:schemeClr val="tx1"/>
                </a:solidFill>
                <a:latin typeface="Tahoma" panose="020B0604030504040204" pitchFamily="34" charset="0"/>
              </a:defRPr>
            </a:lvl1pPr>
            <a:lvl2pPr marL="742950" indent="-285750">
              <a:spcBef>
                <a:spcPct val="20000"/>
              </a:spcBef>
              <a:buClr>
                <a:srgbClr val="FFCC00"/>
              </a:buClr>
              <a:buFont typeface="Wingdings" panose="05000000000000000000" pitchFamily="2" charset="2"/>
              <a:buChar char="v"/>
              <a:defRPr sz="2800">
                <a:solidFill>
                  <a:schemeClr val="tx1"/>
                </a:solidFill>
                <a:latin typeface="Tahoma" panose="020B0604030504040204" pitchFamily="34" charset="0"/>
              </a:defRPr>
            </a:lvl2pPr>
            <a:lvl3pPr marL="1143000" indent="-228600">
              <a:spcBef>
                <a:spcPct val="20000"/>
              </a:spcBef>
              <a:buClr>
                <a:srgbClr val="FFCC00"/>
              </a:buClr>
              <a:buFont typeface="Wingdings" panose="05000000000000000000" pitchFamily="2" charset="2"/>
              <a:buChar char="w"/>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tx1"/>
                </a:solidFill>
                <a:latin typeface="Tahoma" panose="020B0604030504040204" pitchFamily="34" charset="0"/>
              </a:defRPr>
            </a:lvl9pPr>
          </a:lstStyle>
          <a:p>
            <a:pPr algn="ctr">
              <a:spcBef>
                <a:spcPct val="0"/>
              </a:spcBef>
              <a:buClrTx/>
              <a:buNone/>
            </a:pPr>
            <a:r>
              <a:rPr lang="en-US" altLang="ru-RU" sz="2400" b="1" i="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INSTITUTE OF INDUSTRIAL ECONOMICS</a:t>
            </a:r>
          </a:p>
          <a:p>
            <a:pPr algn="ctr">
              <a:spcBef>
                <a:spcPct val="0"/>
              </a:spcBef>
              <a:buClrTx/>
              <a:buNone/>
            </a:pPr>
            <a:r>
              <a:rPr lang="en-US" altLang="ru-RU" sz="2400" b="1" i="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NAS OF UKRAINE</a:t>
            </a:r>
            <a:endParaRPr lang="ru-RU" altLang="ru-RU" sz="2400" b="1" i="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33942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7128" y="1499259"/>
            <a:ext cx="8609743" cy="4939814"/>
          </a:xfrm>
          <a:prstGeom prst="rect">
            <a:avLst/>
          </a:prstGeom>
        </p:spPr>
        <p:txBody>
          <a:bodyPr wrap="square">
            <a:spAutoFit/>
          </a:bodyPr>
          <a:lstStyle/>
          <a:p>
            <a:pPr marL="342900" indent="-342900" algn="just">
              <a:spcAft>
                <a:spcPts val="0"/>
              </a:spcAft>
              <a:buFont typeface="Wingdings" panose="05000000000000000000" pitchFamily="2" charset="2"/>
              <a:buChar char="Ø"/>
            </a:pPr>
            <a:r>
              <a:rPr lang="en-US" sz="21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determining the directions of digitalization of the economy that affect the competitiveness of domestic enterprises;</a:t>
            </a:r>
          </a:p>
          <a:p>
            <a:pPr marL="342900" indent="-342900" algn="just">
              <a:spcAft>
                <a:spcPts val="0"/>
              </a:spcAft>
              <a:buFont typeface="Wingdings" panose="05000000000000000000" pitchFamily="2" charset="2"/>
              <a:buChar char="Ø"/>
            </a:pPr>
            <a:endParaRPr lang="uk-UA" sz="2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spcAft>
                <a:spcPts val="0"/>
              </a:spcAft>
              <a:buFont typeface="Wingdings" panose="05000000000000000000" pitchFamily="2" charset="2"/>
              <a:buChar char="Ø"/>
            </a:pPr>
            <a:r>
              <a:rPr lang="en-US" sz="21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formation of enterprise development institutions in the context of digitalization of the economy and external threats;</a:t>
            </a:r>
          </a:p>
          <a:p>
            <a:pPr marL="342900" indent="-342900" algn="just">
              <a:spcAft>
                <a:spcPts val="0"/>
              </a:spcAft>
              <a:buFont typeface="Wingdings" panose="05000000000000000000" pitchFamily="2" charset="2"/>
              <a:buChar char="Ø"/>
            </a:pPr>
            <a:endParaRPr lang="uk-UA" sz="2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spcAft>
                <a:spcPts val="0"/>
              </a:spcAft>
              <a:buFont typeface="Wingdings" panose="05000000000000000000" pitchFamily="2" charset="2"/>
              <a:buChar char="Ø"/>
            </a:pPr>
            <a:r>
              <a:rPr lang="en-US" sz="21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defining value orientations for preserving the labor and intellectual potential of industrial enterprises;</a:t>
            </a:r>
          </a:p>
          <a:p>
            <a:pPr marL="342900" indent="-342900" algn="just">
              <a:spcAft>
                <a:spcPts val="0"/>
              </a:spcAft>
              <a:buFont typeface="Wingdings" panose="05000000000000000000" pitchFamily="2" charset="2"/>
              <a:buChar char="Ø"/>
            </a:pPr>
            <a:endParaRPr lang="uk-UA" sz="2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spcAft>
                <a:spcPts val="0"/>
              </a:spcAft>
              <a:buFont typeface="Wingdings" panose="05000000000000000000" pitchFamily="2" charset="2"/>
              <a:buChar char="Ø"/>
            </a:pPr>
            <a:r>
              <a:rPr lang="en-US" sz="21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determining the relationship and interdependence of economic, social and political trends and their impact on the development of production;</a:t>
            </a:r>
          </a:p>
          <a:p>
            <a:pPr marL="342900" indent="-342900" algn="just">
              <a:spcAft>
                <a:spcPts val="0"/>
              </a:spcAft>
              <a:buFont typeface="Wingdings" panose="05000000000000000000" pitchFamily="2" charset="2"/>
              <a:buChar char="Ø"/>
            </a:pPr>
            <a:endParaRPr lang="ru-RU" sz="21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en-US" sz="21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development of fundamentally new approaches to stimulating labor and retaining employees of different generations at enterprises within the country.</a:t>
            </a:r>
            <a:endParaRPr lang="uk-UA" sz="21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Прямоугольник 3"/>
          <p:cNvSpPr/>
          <p:nvPr/>
        </p:nvSpPr>
        <p:spPr>
          <a:xfrm>
            <a:off x="552871" y="269435"/>
            <a:ext cx="8205848" cy="1014380"/>
          </a:xfrm>
          <a:prstGeom prst="rect">
            <a:avLst/>
          </a:prstGeom>
        </p:spPr>
        <p:txBody>
          <a:bodyPr wrap="square">
            <a:spAutoFit/>
          </a:bodyPr>
          <a:lstStyle/>
          <a:p>
            <a:pPr algn="ctr">
              <a:lnSpc>
                <a:spcPct val="107000"/>
              </a:lnSpc>
            </a:pPr>
            <a:r>
              <a:rPr lang="en-US" sz="28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Actual tasks of transformation of economic systems in the context of digitalization</a:t>
            </a:r>
            <a:endParaRPr lang="uk-UA" sz="28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8486454" y="6223630"/>
            <a:ext cx="544530" cy="430887"/>
          </a:xfrm>
          <a:prstGeom prst="rect">
            <a:avLst/>
          </a:prstGeom>
        </p:spPr>
        <p:txBody>
          <a:bodyPr wrap="square">
            <a:spAutoFit/>
          </a:bodyPr>
          <a:lstStyle/>
          <a:p>
            <a:r>
              <a:rPr lang="ru-RU" sz="2200" b="1" i="1" dirty="0">
                <a:solidFill>
                  <a:schemeClr val="accent5">
                    <a:lumMod val="75000"/>
                  </a:schemeClr>
                </a:solidFill>
                <a:latin typeface="Times New Roman" panose="02020603050405020304" pitchFamily="18" charset="0"/>
              </a:rPr>
              <a:t>10</a:t>
            </a:r>
            <a:endParaRPr lang="ru-RU" sz="2200" dirty="0">
              <a:solidFill>
                <a:schemeClr val="accent5">
                  <a:lumMod val="75000"/>
                </a:schemeClr>
              </a:solidFill>
            </a:endParaRPr>
          </a:p>
        </p:txBody>
      </p:sp>
    </p:spTree>
    <p:extLst>
      <p:ext uri="{BB962C8B-B14F-4D97-AF65-F5344CB8AC3E}">
        <p14:creationId xmlns:p14="http://schemas.microsoft.com/office/powerpoint/2010/main" val="2976813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465906" y="6236413"/>
            <a:ext cx="565078" cy="430887"/>
          </a:xfrm>
          <a:prstGeom prst="rect">
            <a:avLst/>
          </a:prstGeom>
        </p:spPr>
        <p:txBody>
          <a:bodyPr wrap="square">
            <a:spAutoFit/>
          </a:bodyPr>
          <a:lstStyle/>
          <a:p>
            <a:r>
              <a:rPr lang="ru-RU" sz="2200" b="1" i="1" dirty="0">
                <a:solidFill>
                  <a:schemeClr val="accent5">
                    <a:lumMod val="75000"/>
                  </a:schemeClr>
                </a:solidFill>
                <a:latin typeface="Times New Roman" panose="02020603050405020304" pitchFamily="18" charset="0"/>
                <a:cs typeface="Times New Roman" panose="02020603050405020304" pitchFamily="18" charset="0"/>
              </a:rPr>
              <a:t>11</a:t>
            </a:r>
          </a:p>
        </p:txBody>
      </p:sp>
      <p:sp>
        <p:nvSpPr>
          <p:cNvPr id="3" name="Прямоугольник 2"/>
          <p:cNvSpPr/>
          <p:nvPr/>
        </p:nvSpPr>
        <p:spPr>
          <a:xfrm>
            <a:off x="559941" y="208523"/>
            <a:ext cx="8070351" cy="1046953"/>
          </a:xfrm>
          <a:prstGeom prst="rect">
            <a:avLst/>
          </a:prstGeom>
        </p:spPr>
        <p:txBody>
          <a:bodyPr wrap="square">
            <a:spAutoFit/>
          </a:bodyPr>
          <a:lstStyle/>
          <a:p>
            <a:pPr algn="ctr">
              <a:lnSpc>
                <a:spcPct val="107000"/>
              </a:lnSpc>
            </a:pPr>
            <a:r>
              <a:rPr lang="en-GB" sz="30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Strategic transformation objectives</a:t>
            </a:r>
          </a:p>
          <a:p>
            <a:pPr algn="ctr">
              <a:lnSpc>
                <a:spcPct val="107000"/>
              </a:lnSpc>
            </a:pPr>
            <a:r>
              <a:rPr lang="en-GB" sz="30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for Ukraine</a:t>
            </a:r>
            <a:endParaRPr lang="uk-UA" sz="30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Прямоугольник 3"/>
          <p:cNvSpPr/>
          <p:nvPr/>
        </p:nvSpPr>
        <p:spPr>
          <a:xfrm>
            <a:off x="297949" y="1222903"/>
            <a:ext cx="8517277" cy="4777590"/>
          </a:xfrm>
          <a:prstGeom prst="rect">
            <a:avLst/>
          </a:prstGeom>
        </p:spPr>
        <p:txBody>
          <a:bodyPr wrap="square">
            <a:spAutoFit/>
          </a:bodyPr>
          <a:lstStyle/>
          <a:p>
            <a:pPr indent="450215" algn="just">
              <a:lnSpc>
                <a:spcPct val="107000"/>
              </a:lnSpc>
              <a:spcAft>
                <a:spcPts val="0"/>
              </a:spcAft>
            </a:pPr>
            <a:r>
              <a:rPr lang="en-US" sz="2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The directions and depth of digital transformations complicated by military operations require:</a:t>
            </a:r>
          </a:p>
          <a:p>
            <a:pPr indent="450215" algn="just">
              <a:lnSpc>
                <a:spcPct val="107000"/>
              </a:lnSpc>
              <a:spcAft>
                <a:spcPts val="0"/>
              </a:spcAft>
            </a:pPr>
            <a:endParaRPr lang="ru-RU" sz="2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lnSpc>
                <a:spcPct val="107000"/>
              </a:lnSpc>
              <a:spcAft>
                <a:spcPts val="0"/>
              </a:spcAft>
              <a:buFont typeface="Wingdings" panose="05000000000000000000" pitchFamily="2" charset="2"/>
              <a:buChar char="Ø"/>
            </a:pPr>
            <a:r>
              <a:rPr lang="en-US" sz="2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fundamental, unbiased scientific research and practical developments aimed primarily at using all possible sources and resources for the restoration and subsequent development of production;</a:t>
            </a:r>
          </a:p>
          <a:p>
            <a:pPr marL="342900" indent="-342900" algn="just">
              <a:lnSpc>
                <a:spcPct val="107000"/>
              </a:lnSpc>
              <a:spcAft>
                <a:spcPts val="0"/>
              </a:spcAft>
              <a:buFont typeface="Wingdings" panose="05000000000000000000" pitchFamily="2" charset="2"/>
              <a:buChar char="Ø"/>
            </a:pPr>
            <a:endParaRPr lang="ru-RU" sz="2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lnSpc>
                <a:spcPct val="107000"/>
              </a:lnSpc>
              <a:spcAft>
                <a:spcPts val="0"/>
              </a:spcAft>
              <a:buFont typeface="Wingdings" panose="05000000000000000000" pitchFamily="2" charset="2"/>
              <a:buChar char="Ø"/>
            </a:pPr>
            <a:r>
              <a:rPr lang="en-US" sz="2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cooperation of scientific institutes and government bodies in innovative transformations based on ICT, digitalization, and the realization of intellectual capital, which will bring the economy of Ukraine in the post-war period to the level of modern requirements of the Fourth Industrial Revolution, national capitalism, and national economy.</a:t>
            </a:r>
            <a:endParaRPr lang="uk-UA" sz="2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97703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424809" y="6102850"/>
            <a:ext cx="606175" cy="430887"/>
          </a:xfrm>
          <a:prstGeom prst="rect">
            <a:avLst/>
          </a:prstGeom>
        </p:spPr>
        <p:txBody>
          <a:bodyPr wrap="square">
            <a:spAutoFit/>
          </a:bodyPr>
          <a:lstStyle/>
          <a:p>
            <a:r>
              <a:rPr lang="ru-RU" sz="2200" b="1" i="1" dirty="0">
                <a:solidFill>
                  <a:schemeClr val="accent5">
                    <a:lumMod val="75000"/>
                  </a:schemeClr>
                </a:solidFill>
                <a:latin typeface="Times New Roman" panose="02020603050405020304" pitchFamily="18" charset="0"/>
              </a:rPr>
              <a:t>12</a:t>
            </a:r>
            <a:endParaRPr lang="ru-RU" sz="2200" dirty="0">
              <a:solidFill>
                <a:schemeClr val="accent5">
                  <a:lumMod val="75000"/>
                </a:schemeClr>
              </a:solidFill>
            </a:endParaRPr>
          </a:p>
        </p:txBody>
      </p:sp>
      <p:sp>
        <p:nvSpPr>
          <p:cNvPr id="3" name="Прямоугольник 2"/>
          <p:cNvSpPr/>
          <p:nvPr/>
        </p:nvSpPr>
        <p:spPr>
          <a:xfrm>
            <a:off x="354458" y="5765993"/>
            <a:ext cx="8070351" cy="552972"/>
          </a:xfrm>
          <a:prstGeom prst="rect">
            <a:avLst/>
          </a:prstGeom>
        </p:spPr>
        <p:txBody>
          <a:bodyPr wrap="square">
            <a:spAutoFit/>
          </a:bodyPr>
          <a:lstStyle/>
          <a:p>
            <a:pPr algn="ctr">
              <a:lnSpc>
                <a:spcPct val="107000"/>
              </a:lnSpc>
            </a:pPr>
            <a:r>
              <a:rPr lang="en-US" sz="30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Thank you for your attention!</a:t>
            </a:r>
            <a:endParaRPr lang="uk-UA" sz="30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Прямоугольник 3"/>
          <p:cNvSpPr/>
          <p:nvPr/>
        </p:nvSpPr>
        <p:spPr>
          <a:xfrm>
            <a:off x="486378" y="830877"/>
            <a:ext cx="8363164" cy="4352474"/>
          </a:xfrm>
          <a:prstGeom prst="rect">
            <a:avLst/>
          </a:prstGeom>
        </p:spPr>
        <p:txBody>
          <a:bodyPr wrap="square">
            <a:spAutoFit/>
          </a:bodyPr>
          <a:lstStyle/>
          <a:p>
            <a:pPr indent="450215" algn="just">
              <a:lnSpc>
                <a:spcPct val="107000"/>
              </a:lnSpc>
              <a:spcAft>
                <a:spcPts val="0"/>
              </a:spcAft>
            </a:pPr>
            <a:r>
              <a:rPr lang="en-US" sz="2600"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 careful study of the experience of many countries shows that sustainable results are achieved by those entrepreneurs and managers who use methods and technologies in their business and management that reflect the </a:t>
            </a:r>
            <a:r>
              <a:rPr lang="en-US" sz="2600"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mentality, values and culture of their staff and employees.</a:t>
            </a:r>
          </a:p>
          <a:p>
            <a:pPr indent="450215" algn="just">
              <a:lnSpc>
                <a:spcPct val="107000"/>
              </a:lnSpc>
              <a:spcAft>
                <a:spcPts val="0"/>
              </a:spcAft>
            </a:pPr>
            <a:endParaRPr lang="ru-RU" sz="2600"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Aft>
                <a:spcPts val="0"/>
              </a:spcAft>
            </a:pPr>
            <a:r>
              <a:rPr lang="en-US" sz="2600"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The use of technologies that contradict the values of the people can produce negative results, create tension in enterprises, which does not contribute to ensuring production efficiency.</a:t>
            </a:r>
            <a:endParaRPr lang="uk-UA" sz="2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5297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8323" y="1191955"/>
            <a:ext cx="8932661" cy="873151"/>
          </a:xfrm>
        </p:spPr>
        <p:txBody>
          <a:bodyPr>
            <a:noAutofit/>
          </a:bodyPr>
          <a:lstStyle/>
          <a:p>
            <a:pPr marL="0" indent="0" algn="just">
              <a:lnSpc>
                <a:spcPct val="100000"/>
              </a:lnSpc>
              <a:spcBef>
                <a:spcPct val="0"/>
              </a:spcBef>
              <a:buClrTx/>
              <a:buNone/>
            </a:pPr>
            <a:r>
              <a:rPr lang="en-US" altLang="ru-RU" sz="1700" dirty="0">
                <a:solidFill>
                  <a:srgbClr val="002060"/>
                </a:solidFill>
                <a:latin typeface="Times New Roman" panose="02020603050405020304" pitchFamily="18" charset="0"/>
                <a:cs typeface="Times New Roman" panose="02020603050405020304" pitchFamily="18" charset="0"/>
              </a:rPr>
              <a:t>The Institute of Industrial Economics of the National Academy of Sciences of Ukraine was established in 1969 on the basis of the Donetsk Branch of Economic and Industrial Research of the Institute of Economics of the National Academy of Sciences of Ukraine (since 1959 - the Department of Industrial Economics of the Donetsk Council of National Economy).</a:t>
            </a:r>
            <a:endParaRPr lang="uk-UA" sz="1700" dirty="0"/>
          </a:p>
        </p:txBody>
      </p:sp>
      <p:pic>
        <p:nvPicPr>
          <p:cNvPr id="4" name="Объект 6"/>
          <p:cNvPicPr>
            <a:picLocks noChangeAspect="1"/>
          </p:cNvPicPr>
          <p:nvPr/>
        </p:nvPicPr>
        <p:blipFill>
          <a:blip r:embed="rId2">
            <a:extLst>
              <a:ext uri="{28A0092B-C50C-407E-A947-70E740481C1C}">
                <a14:useLocalDpi xmlns:a14="http://schemas.microsoft.com/office/drawing/2010/main" val="0"/>
              </a:ext>
            </a:extLst>
          </a:blip>
          <a:srcRect l="32471" t="9581" r="46848" b="54720"/>
          <a:stretch>
            <a:fillRect/>
          </a:stretch>
        </p:blipFill>
        <p:spPr bwMode="auto">
          <a:xfrm>
            <a:off x="98323" y="69116"/>
            <a:ext cx="1140598" cy="11228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1"/>
          <p:cNvSpPr>
            <a:spLocks noChangeArrowheads="1"/>
          </p:cNvSpPr>
          <p:nvPr/>
        </p:nvSpPr>
        <p:spPr bwMode="auto">
          <a:xfrm>
            <a:off x="1238921" y="69117"/>
            <a:ext cx="7551175" cy="1122838"/>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lr>
                <a:srgbClr val="FFCC00"/>
              </a:buClr>
              <a:buFont typeface="Wingdings" panose="05000000000000000000" pitchFamily="2" charset="2"/>
              <a:buChar char="u"/>
              <a:defRPr sz="3200">
                <a:solidFill>
                  <a:schemeClr val="tx1"/>
                </a:solidFill>
                <a:latin typeface="Tahoma" panose="020B0604030504040204" pitchFamily="34" charset="0"/>
              </a:defRPr>
            </a:lvl1pPr>
            <a:lvl2pPr marL="742950" indent="-285750">
              <a:spcBef>
                <a:spcPct val="20000"/>
              </a:spcBef>
              <a:buClr>
                <a:srgbClr val="FFCC00"/>
              </a:buClr>
              <a:buFont typeface="Wingdings" panose="05000000000000000000" pitchFamily="2" charset="2"/>
              <a:buChar char="v"/>
              <a:defRPr sz="2800">
                <a:solidFill>
                  <a:schemeClr val="tx1"/>
                </a:solidFill>
                <a:latin typeface="Tahoma" panose="020B0604030504040204" pitchFamily="34" charset="0"/>
              </a:defRPr>
            </a:lvl2pPr>
            <a:lvl3pPr marL="1143000" indent="-228600">
              <a:spcBef>
                <a:spcPct val="20000"/>
              </a:spcBef>
              <a:buClr>
                <a:srgbClr val="FFCC00"/>
              </a:buClr>
              <a:buFont typeface="Wingdings" panose="05000000000000000000" pitchFamily="2" charset="2"/>
              <a:buChar char="w"/>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tx1"/>
                </a:solidFill>
                <a:latin typeface="Tahoma" panose="020B0604030504040204" pitchFamily="34" charset="0"/>
              </a:defRPr>
            </a:lvl9pPr>
          </a:lstStyle>
          <a:p>
            <a:pPr algn="ctr">
              <a:spcBef>
                <a:spcPct val="0"/>
              </a:spcBef>
              <a:buClrTx/>
              <a:buNone/>
            </a:pPr>
            <a:r>
              <a:rPr lang="en-US" altLang="ru-RU" sz="2400" b="1" i="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INSTITUTE OF INDUSTRIAL ECONOMICS</a:t>
            </a:r>
          </a:p>
          <a:p>
            <a:pPr algn="ctr">
              <a:spcBef>
                <a:spcPct val="0"/>
              </a:spcBef>
              <a:buClrTx/>
              <a:buNone/>
            </a:pPr>
            <a:r>
              <a:rPr lang="en-US" altLang="ru-RU" sz="2400" b="1" i="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NAS OF UKRAINE</a:t>
            </a:r>
            <a:endParaRPr lang="ru-RU" altLang="ru-RU" sz="2400" b="1" i="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8790096" y="6223630"/>
            <a:ext cx="353904" cy="430887"/>
          </a:xfrm>
          <a:prstGeom prst="rect">
            <a:avLst/>
          </a:prstGeom>
        </p:spPr>
        <p:txBody>
          <a:bodyPr wrap="square">
            <a:spAutoFit/>
          </a:bodyPr>
          <a:lstStyle/>
          <a:p>
            <a:r>
              <a:rPr lang="ru-RU" sz="2200" b="1" i="1" dirty="0">
                <a:solidFill>
                  <a:schemeClr val="accent5">
                    <a:lumMod val="75000"/>
                  </a:schemeClr>
                </a:solidFill>
                <a:latin typeface="Times New Roman" panose="02020603050405020304" pitchFamily="18" charset="0"/>
              </a:rPr>
              <a:t>2</a:t>
            </a:r>
            <a:endParaRPr lang="ru-RU" sz="2200" dirty="0">
              <a:solidFill>
                <a:schemeClr val="accent5">
                  <a:lumMod val="75000"/>
                </a:schemeClr>
              </a:solidFill>
            </a:endParaRPr>
          </a:p>
        </p:txBody>
      </p:sp>
      <p:grpSp>
        <p:nvGrpSpPr>
          <p:cNvPr id="20" name="Группа 19"/>
          <p:cNvGrpSpPr/>
          <p:nvPr/>
        </p:nvGrpSpPr>
        <p:grpSpPr>
          <a:xfrm>
            <a:off x="86280" y="2327324"/>
            <a:ext cx="8703816" cy="4327193"/>
            <a:chOff x="0" y="63904"/>
            <a:chExt cx="5773789" cy="5431000"/>
          </a:xfrm>
          <a:solidFill>
            <a:schemeClr val="accent3">
              <a:lumMod val="20000"/>
              <a:lumOff val="80000"/>
            </a:schemeClr>
          </a:solidFill>
        </p:grpSpPr>
        <p:sp>
          <p:nvSpPr>
            <p:cNvPr id="21" name="Надпись 15"/>
            <p:cNvSpPr txBox="1"/>
            <p:nvPr/>
          </p:nvSpPr>
          <p:spPr>
            <a:xfrm>
              <a:off x="0" y="63904"/>
              <a:ext cx="5765800" cy="848318"/>
            </a:xfrm>
            <a:prstGeom prst="rect">
              <a:avLst/>
            </a:prstGeom>
            <a:grpFill/>
            <a:ln w="12700">
              <a:solidFill>
                <a:srgbClr val="28385C"/>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US"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Scientific schools </a:t>
              </a:r>
              <a:r>
                <a:rPr lang="ru-RU"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Institute of Industrial Economics of the National Academy of Sciences of Ukraine</a:t>
              </a:r>
              <a:r>
                <a:rPr lang="ru-RU"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uk-UA"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2" name="Надпись 16"/>
            <p:cNvSpPr txBox="1"/>
            <p:nvPr/>
          </p:nvSpPr>
          <p:spPr>
            <a:xfrm>
              <a:off x="395339" y="2101766"/>
              <a:ext cx="5378450" cy="662658"/>
            </a:xfrm>
            <a:prstGeom prst="rect">
              <a:avLst/>
            </a:prstGeom>
            <a:grpFill/>
            <a:ln w="12700">
              <a:solidFill>
                <a:srgbClr val="28385C"/>
              </a:solidFill>
            </a:ln>
          </p:spPr>
          <p:txBody>
            <a:bodyPr rot="0" spcFirstLastPara="0" vert="horz" wrap="square" lIns="72000" tIns="36000" rIns="72000" bIns="36000" numCol="1" spcCol="0" rtlCol="0" fromWordArt="0" anchor="t" anchorCtr="0" forceAA="0" compatLnSpc="1">
              <a:prstTxWarp prst="textNoShape">
                <a:avLst/>
              </a:prstTxWarp>
              <a:noAutofit/>
            </a:bodyPr>
            <a:lstStyle/>
            <a:p>
              <a:pPr algn="just">
                <a:spcAft>
                  <a:spcPts val="0"/>
                </a:spcAft>
              </a:pPr>
              <a:r>
                <a:rPr lang="en-US"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Financial and economic stimulation of industrial development.</a:t>
              </a:r>
              <a:endParaRPr lang="uk-UA"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3" name="Надпись 21"/>
            <p:cNvSpPr txBox="1"/>
            <p:nvPr/>
          </p:nvSpPr>
          <p:spPr>
            <a:xfrm>
              <a:off x="395339" y="4836692"/>
              <a:ext cx="5378450" cy="658212"/>
            </a:xfrm>
            <a:prstGeom prst="rect">
              <a:avLst/>
            </a:prstGeom>
            <a:grpFill/>
            <a:ln w="12700">
              <a:solidFill>
                <a:srgbClr val="28385C"/>
              </a:solidFill>
            </a:ln>
          </p:spPr>
          <p:txBody>
            <a:bodyPr rot="0" spcFirstLastPara="0" vert="horz" wrap="square" lIns="72000" tIns="36000" rIns="72000" bIns="36000" numCol="1" spcCol="0" rtlCol="0" fromWordArt="0" anchor="t" anchorCtr="0" forceAA="0" compatLnSpc="1">
              <a:prstTxWarp prst="textNoShape">
                <a:avLst/>
              </a:prstTxWarp>
              <a:noAutofit/>
            </a:bodyPr>
            <a:lstStyle/>
            <a:p>
              <a:pPr>
                <a:spcAft>
                  <a:spcPts val="0"/>
                </a:spcAft>
              </a:pPr>
              <a:r>
                <a:rPr lang="en-US"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Modernization of the fuel and energy complex of Ukraine.</a:t>
              </a:r>
              <a:endParaRPr lang="uk-UA"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4" name="Надпись 22"/>
            <p:cNvSpPr txBox="1"/>
            <p:nvPr/>
          </p:nvSpPr>
          <p:spPr>
            <a:xfrm>
              <a:off x="395339" y="2936050"/>
              <a:ext cx="5378450" cy="930261"/>
            </a:xfrm>
            <a:prstGeom prst="rect">
              <a:avLst/>
            </a:prstGeom>
            <a:grpFill/>
            <a:ln w="12700">
              <a:solidFill>
                <a:srgbClr val="28385C"/>
              </a:solidFill>
            </a:ln>
          </p:spPr>
          <p:txBody>
            <a:bodyPr rot="0" spcFirstLastPara="0" vert="horz" wrap="square" lIns="72000" tIns="36000" rIns="72000" bIns="36000" numCol="1" spcCol="0" rtlCol="0" fromWordArt="0" anchor="t" anchorCtr="0" forceAA="0" compatLnSpc="1">
              <a:prstTxWarp prst="textNoShape">
                <a:avLst/>
              </a:prstTxWarp>
              <a:noAutofit/>
            </a:bodyPr>
            <a:lstStyle/>
            <a:p>
              <a:pPr algn="just">
                <a:spcAft>
                  <a:spcPts val="0"/>
                </a:spcAft>
              </a:pPr>
              <a:r>
                <a:rPr lang="en-US"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Economic problems of social and industrial policy, labor, digital and sustainable</a:t>
              </a:r>
              <a:r>
                <a:rPr lang="ru-RU"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development.</a:t>
              </a:r>
              <a:endParaRPr lang="uk-UA"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5" name="Надпись 30"/>
            <p:cNvSpPr txBox="1"/>
            <p:nvPr/>
          </p:nvSpPr>
          <p:spPr>
            <a:xfrm>
              <a:off x="395339" y="4052071"/>
              <a:ext cx="5378450" cy="635401"/>
            </a:xfrm>
            <a:prstGeom prst="rect">
              <a:avLst/>
            </a:prstGeom>
            <a:grpFill/>
            <a:ln w="12700">
              <a:solidFill>
                <a:srgbClr val="28385C"/>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US"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Spatial development, innovation and regulatory policy</a:t>
              </a:r>
              <a:r>
                <a:rPr lang="ru-RU"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uk-UA"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6" name="Надпись 29"/>
            <p:cNvSpPr txBox="1"/>
            <p:nvPr/>
          </p:nvSpPr>
          <p:spPr>
            <a:xfrm>
              <a:off x="387350" y="1063688"/>
              <a:ext cx="5378450" cy="886615"/>
            </a:xfrm>
            <a:prstGeom prst="rect">
              <a:avLst/>
            </a:prstGeom>
            <a:grpFill/>
            <a:ln w="12700">
              <a:solidFill>
                <a:srgbClr val="28385C"/>
              </a:solidFill>
            </a:ln>
          </p:spPr>
          <p:txBody>
            <a:bodyPr rot="0" spcFirstLastPara="0" vert="horz" wrap="square" lIns="72000" tIns="36000" rIns="72000" bIns="36000" numCol="1" spcCol="0" rtlCol="0" fromWordArt="0" anchor="t" anchorCtr="0" forceAA="0" compatLnSpc="1">
              <a:prstTxWarp prst="textNoShape">
                <a:avLst/>
              </a:prstTxWarp>
              <a:noAutofit/>
            </a:bodyPr>
            <a:lstStyle/>
            <a:p>
              <a:pPr algn="just">
                <a:spcAft>
                  <a:spcPts val="0"/>
                </a:spcAft>
              </a:pPr>
              <a:r>
                <a:rPr lang="en-US"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Management of the development of enterprises and integrated structures in industry.</a:t>
              </a:r>
              <a:endParaRPr lang="uk-UA"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27" name="Прямая соединительная линия 26"/>
            <p:cNvCxnSpPr/>
            <p:nvPr/>
          </p:nvCxnSpPr>
          <p:spPr>
            <a:xfrm>
              <a:off x="0" y="520700"/>
              <a:ext cx="0" cy="4645097"/>
            </a:xfrm>
            <a:prstGeom prst="line">
              <a:avLst/>
            </a:prstGeom>
            <a:grpFill/>
            <a:ln w="12700">
              <a:solidFill>
                <a:srgbClr val="28385C"/>
              </a:solidFill>
            </a:ln>
          </p:spPr>
          <p:style>
            <a:lnRef idx="1">
              <a:schemeClr val="dk1"/>
            </a:lnRef>
            <a:fillRef idx="0">
              <a:schemeClr val="dk1"/>
            </a:fillRef>
            <a:effectRef idx="0">
              <a:schemeClr val="dk1"/>
            </a:effectRef>
            <a:fontRef idx="minor">
              <a:schemeClr val="tx1"/>
            </a:fontRef>
          </p:style>
        </p:cxnSp>
        <p:cxnSp>
          <p:nvCxnSpPr>
            <p:cNvPr id="28" name="Прямая со стрелкой 27"/>
            <p:cNvCxnSpPr/>
            <p:nvPr/>
          </p:nvCxnSpPr>
          <p:spPr>
            <a:xfrm>
              <a:off x="0" y="1555603"/>
              <a:ext cx="387350" cy="0"/>
            </a:xfrm>
            <a:prstGeom prst="straightConnector1">
              <a:avLst/>
            </a:prstGeom>
            <a:grpFill/>
            <a:ln w="12700">
              <a:solidFill>
                <a:srgbClr val="28385C"/>
              </a:solidFill>
              <a:tailEnd type="triangle"/>
            </a:ln>
          </p:spPr>
          <p:style>
            <a:lnRef idx="1">
              <a:schemeClr val="dk1"/>
            </a:lnRef>
            <a:fillRef idx="0">
              <a:schemeClr val="dk1"/>
            </a:fillRef>
            <a:effectRef idx="0">
              <a:schemeClr val="dk1"/>
            </a:effectRef>
            <a:fontRef idx="minor">
              <a:schemeClr val="tx1"/>
            </a:fontRef>
          </p:style>
        </p:cxnSp>
        <p:cxnSp>
          <p:nvCxnSpPr>
            <p:cNvPr id="29" name="Прямая со стрелкой 28"/>
            <p:cNvCxnSpPr/>
            <p:nvPr/>
          </p:nvCxnSpPr>
          <p:spPr>
            <a:xfrm>
              <a:off x="10720" y="2433095"/>
              <a:ext cx="387350" cy="0"/>
            </a:xfrm>
            <a:prstGeom prst="straightConnector1">
              <a:avLst/>
            </a:prstGeom>
            <a:grpFill/>
            <a:ln w="12700">
              <a:solidFill>
                <a:srgbClr val="28385C"/>
              </a:solidFill>
              <a:tailEnd type="triangle"/>
            </a:ln>
          </p:spPr>
          <p:style>
            <a:lnRef idx="1">
              <a:schemeClr val="dk1"/>
            </a:lnRef>
            <a:fillRef idx="0">
              <a:schemeClr val="dk1"/>
            </a:fillRef>
            <a:effectRef idx="0">
              <a:schemeClr val="dk1"/>
            </a:effectRef>
            <a:fontRef idx="minor">
              <a:schemeClr val="tx1"/>
            </a:fontRef>
          </p:style>
        </p:cxnSp>
        <p:cxnSp>
          <p:nvCxnSpPr>
            <p:cNvPr id="30" name="Прямая со стрелкой 29"/>
            <p:cNvCxnSpPr/>
            <p:nvPr/>
          </p:nvCxnSpPr>
          <p:spPr>
            <a:xfrm>
              <a:off x="10720" y="5165798"/>
              <a:ext cx="387350" cy="0"/>
            </a:xfrm>
            <a:prstGeom prst="straightConnector1">
              <a:avLst/>
            </a:prstGeom>
            <a:grpFill/>
            <a:ln w="12700">
              <a:solidFill>
                <a:srgbClr val="28385C"/>
              </a:solidFill>
              <a:tailEnd type="triangle"/>
            </a:ln>
          </p:spPr>
          <p:style>
            <a:lnRef idx="1">
              <a:schemeClr val="dk1"/>
            </a:lnRef>
            <a:fillRef idx="0">
              <a:schemeClr val="dk1"/>
            </a:fillRef>
            <a:effectRef idx="0">
              <a:schemeClr val="dk1"/>
            </a:effectRef>
            <a:fontRef idx="minor">
              <a:schemeClr val="tx1"/>
            </a:fontRef>
          </p:style>
        </p:cxnSp>
        <p:cxnSp>
          <p:nvCxnSpPr>
            <p:cNvPr id="31" name="Прямая со стрелкой 30"/>
            <p:cNvCxnSpPr/>
            <p:nvPr/>
          </p:nvCxnSpPr>
          <p:spPr>
            <a:xfrm>
              <a:off x="0" y="3251545"/>
              <a:ext cx="387350" cy="0"/>
            </a:xfrm>
            <a:prstGeom prst="straightConnector1">
              <a:avLst/>
            </a:prstGeom>
            <a:grpFill/>
            <a:ln w="12700">
              <a:solidFill>
                <a:srgbClr val="28385C"/>
              </a:solidFill>
              <a:tailEnd type="triangle"/>
            </a:ln>
          </p:spPr>
          <p:style>
            <a:lnRef idx="1">
              <a:schemeClr val="dk1"/>
            </a:lnRef>
            <a:fillRef idx="0">
              <a:schemeClr val="dk1"/>
            </a:fillRef>
            <a:effectRef idx="0">
              <a:schemeClr val="dk1"/>
            </a:effectRef>
            <a:fontRef idx="minor">
              <a:schemeClr val="tx1"/>
            </a:fontRef>
          </p:style>
        </p:cxnSp>
        <p:cxnSp>
          <p:nvCxnSpPr>
            <p:cNvPr id="32" name="Прямая со стрелкой 31"/>
            <p:cNvCxnSpPr/>
            <p:nvPr/>
          </p:nvCxnSpPr>
          <p:spPr>
            <a:xfrm>
              <a:off x="0" y="4321687"/>
              <a:ext cx="387350" cy="0"/>
            </a:xfrm>
            <a:prstGeom prst="straightConnector1">
              <a:avLst/>
            </a:prstGeom>
            <a:grpFill/>
            <a:ln w="12700">
              <a:solidFill>
                <a:srgbClr val="28385C"/>
              </a:solidFill>
              <a:tailEnd type="triangle"/>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834542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8556588" y="6223630"/>
            <a:ext cx="474396" cy="430887"/>
          </a:xfrm>
          <a:prstGeom prst="rect">
            <a:avLst/>
          </a:prstGeom>
        </p:spPr>
        <p:txBody>
          <a:bodyPr wrap="square">
            <a:spAutoFit/>
          </a:bodyPr>
          <a:lstStyle/>
          <a:p>
            <a:r>
              <a:rPr lang="ru-RU" sz="2200" b="1" i="1" dirty="0">
                <a:solidFill>
                  <a:schemeClr val="accent5">
                    <a:lumMod val="75000"/>
                  </a:schemeClr>
                </a:solidFill>
                <a:latin typeface="Times New Roman" panose="02020603050405020304" pitchFamily="18" charset="0"/>
              </a:rPr>
              <a:t>3</a:t>
            </a:r>
            <a:endParaRPr lang="ru-RU" sz="2200" dirty="0">
              <a:solidFill>
                <a:schemeClr val="accent5">
                  <a:lumMod val="75000"/>
                </a:schemeClr>
              </a:solidFill>
            </a:endParaRPr>
          </a:p>
        </p:txBody>
      </p:sp>
      <p:sp>
        <p:nvSpPr>
          <p:cNvPr id="5" name="Прямоугольник 4"/>
          <p:cNvSpPr/>
          <p:nvPr/>
        </p:nvSpPr>
        <p:spPr>
          <a:xfrm>
            <a:off x="277402" y="102436"/>
            <a:ext cx="8753582" cy="522259"/>
          </a:xfrm>
          <a:prstGeom prst="rect">
            <a:avLst/>
          </a:prstGeom>
        </p:spPr>
        <p:txBody>
          <a:bodyPr wrap="square">
            <a:spAutoFit/>
          </a:bodyPr>
          <a:lstStyle/>
          <a:p>
            <a:pPr algn="ctr">
              <a:lnSpc>
                <a:spcPct val="107000"/>
              </a:lnSpc>
            </a:pPr>
            <a:r>
              <a:rPr lang="en-US" sz="28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Changes in social and economic life</a:t>
            </a:r>
            <a:endParaRPr lang="uk-UA" sz="28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grpSp>
        <p:nvGrpSpPr>
          <p:cNvPr id="9" name="Группа 8"/>
          <p:cNvGrpSpPr/>
          <p:nvPr/>
        </p:nvGrpSpPr>
        <p:grpSpPr>
          <a:xfrm>
            <a:off x="432618" y="835742"/>
            <a:ext cx="7877389" cy="5493139"/>
            <a:chOff x="0" y="0"/>
            <a:chExt cx="5638800" cy="3444027"/>
          </a:xfrm>
          <a:solidFill>
            <a:schemeClr val="accent3">
              <a:lumMod val="20000"/>
              <a:lumOff val="80000"/>
            </a:schemeClr>
          </a:solidFill>
        </p:grpSpPr>
        <p:sp>
          <p:nvSpPr>
            <p:cNvPr id="10" name="Надпись 2"/>
            <p:cNvSpPr txBox="1"/>
            <p:nvPr/>
          </p:nvSpPr>
          <p:spPr>
            <a:xfrm>
              <a:off x="0" y="1356955"/>
              <a:ext cx="5638800" cy="2087072"/>
            </a:xfrm>
            <a:prstGeom prst="rect">
              <a:avLst/>
            </a:prstGeom>
            <a:grpFill/>
            <a:ln w="19050">
              <a:solidFill>
                <a:srgbClr val="002060"/>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342900" lvl="0" indent="-342900" algn="just">
                <a:lnSpc>
                  <a:spcPct val="115000"/>
                </a:lnSpc>
                <a:spcAft>
                  <a:spcPts val="0"/>
                </a:spcAft>
                <a:buFont typeface="Wingdings" panose="05000000000000000000" pitchFamily="2" charset="2"/>
                <a:buChar char=""/>
              </a:pPr>
              <a:r>
                <a:rPr lang="en-GB" sz="21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enterprise management methods;</a:t>
              </a:r>
            </a:p>
            <a:p>
              <a:pPr marL="342900" lvl="0" indent="-342900" algn="just">
                <a:lnSpc>
                  <a:spcPct val="115000"/>
                </a:lnSpc>
                <a:spcAft>
                  <a:spcPts val="0"/>
                </a:spcAft>
                <a:buFont typeface="Wingdings" panose="05000000000000000000" pitchFamily="2" charset="2"/>
                <a:buChar char=""/>
              </a:pPr>
              <a:r>
                <a:rPr lang="en-US" sz="21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methods and mechanisms of functioning of enterprises;</a:t>
              </a:r>
            </a:p>
            <a:p>
              <a:pPr marL="342900" lvl="0" indent="-342900" algn="just">
                <a:lnSpc>
                  <a:spcPct val="115000"/>
                </a:lnSpc>
                <a:spcAft>
                  <a:spcPts val="0"/>
                </a:spcAft>
                <a:buFont typeface="Wingdings" panose="05000000000000000000" pitchFamily="2" charset="2"/>
                <a:buChar char=""/>
              </a:pPr>
              <a:r>
                <a:rPr lang="en-US" sz="21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ways to ensure the competitiveness of enterprises;</a:t>
              </a:r>
            </a:p>
            <a:p>
              <a:pPr marL="342900" lvl="0" indent="-342900" algn="just">
                <a:lnSpc>
                  <a:spcPct val="115000"/>
                </a:lnSpc>
                <a:spcAft>
                  <a:spcPts val="0"/>
                </a:spcAft>
                <a:buFont typeface="Wingdings" panose="05000000000000000000" pitchFamily="2" charset="2"/>
                <a:buChar char=""/>
              </a:pPr>
              <a:r>
                <a:rPr lang="en-US" sz="21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forms of organization of production and enterprises (private platforms, ecosystems, networks, etc. are being created);</a:t>
              </a:r>
            </a:p>
            <a:p>
              <a:pPr marL="342900" lvl="0" indent="-342900" algn="just">
                <a:lnSpc>
                  <a:spcPct val="115000"/>
                </a:lnSpc>
                <a:spcAft>
                  <a:spcPts val="0"/>
                </a:spcAft>
                <a:buFont typeface="Wingdings" panose="05000000000000000000" pitchFamily="2" charset="2"/>
                <a:buChar char=""/>
              </a:pPr>
              <a:r>
                <a:rPr lang="en-US" sz="21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methods of using human capital</a:t>
              </a:r>
              <a:r>
                <a:rPr lang="ru-RU" sz="21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uk-UA" sz="2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Wingdings" panose="05000000000000000000" pitchFamily="2" charset="2"/>
                <a:buChar char=""/>
              </a:pPr>
              <a:r>
                <a:rPr lang="en-US" sz="21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methods of interaction in the market of agents, stakeholders;</a:t>
              </a:r>
            </a:p>
            <a:p>
              <a:pPr marL="342900" lvl="0" indent="-342900" algn="just">
                <a:lnSpc>
                  <a:spcPct val="115000"/>
                </a:lnSpc>
                <a:spcAft>
                  <a:spcPts val="0"/>
                </a:spcAft>
                <a:buFont typeface="Wingdings" panose="05000000000000000000" pitchFamily="2" charset="2"/>
                <a:buChar char=""/>
              </a:pPr>
              <a:r>
                <a:rPr lang="en-US" sz="21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the entire structure of socio-economic relations.</a:t>
              </a:r>
              <a:r>
                <a:rPr lang="ru-RU" sz="2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uk-UA" sz="2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grpSp>
          <p:nvGrpSpPr>
            <p:cNvPr id="11" name="Группа 10"/>
            <p:cNvGrpSpPr/>
            <p:nvPr/>
          </p:nvGrpSpPr>
          <p:grpSpPr>
            <a:xfrm>
              <a:off x="44450" y="0"/>
              <a:ext cx="5594350" cy="1356955"/>
              <a:chOff x="0" y="0"/>
              <a:chExt cx="5594350" cy="1356955"/>
            </a:xfrm>
            <a:grpFill/>
          </p:grpSpPr>
          <p:sp>
            <p:nvSpPr>
              <p:cNvPr id="12" name="Надпись 1"/>
              <p:cNvSpPr txBox="1"/>
              <p:nvPr/>
            </p:nvSpPr>
            <p:spPr>
              <a:xfrm>
                <a:off x="0" y="0"/>
                <a:ext cx="5594350" cy="736600"/>
              </a:xfrm>
              <a:prstGeom prst="rect">
                <a:avLst/>
              </a:prstGeom>
              <a:grpFill/>
              <a:ln w="19050">
                <a:solidFill>
                  <a:srgbClr val="002060"/>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0"/>
                  </a:spcAft>
                </a:pPr>
                <a:r>
                  <a:rPr lang="en-US" sz="24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ICT, digitalization,</a:t>
                </a:r>
                <a:r>
                  <a:rPr lang="ru-RU" sz="24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rtificial</a:t>
                </a:r>
                <a:r>
                  <a:rPr lang="en-US" sz="24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intelligence technologies,</a:t>
                </a:r>
                <a:endParaRPr lang="ru-RU" sz="24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50000"/>
                  </a:lnSpc>
                  <a:spcAft>
                    <a:spcPts val="0"/>
                  </a:spcAft>
                </a:pPr>
                <a:r>
                  <a:rPr lang="en-US" sz="24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processing of large amounts of data, etc.</a:t>
                </a:r>
                <a:endParaRPr lang="uk-UA" sz="2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3" name="Стрелка вниз 12"/>
              <p:cNvSpPr/>
              <p:nvPr/>
            </p:nvSpPr>
            <p:spPr>
              <a:xfrm>
                <a:off x="0" y="736601"/>
                <a:ext cx="5556250" cy="620354"/>
              </a:xfrm>
              <a:prstGeom prst="downArrow">
                <a:avLst>
                  <a:gd name="adj1" fmla="val 50000"/>
                  <a:gd name="adj2" fmla="val 52913"/>
                </a:avLst>
              </a:prstGeom>
              <a:grpFill/>
              <a:ln w="19050">
                <a:solidFill>
                  <a:srgbClr val="002060"/>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0"/>
                  </a:spcAft>
                </a:pPr>
                <a:r>
                  <a:rPr lang="en-US" sz="24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a:t>
                </a:r>
                <a:r>
                  <a:rPr lang="en-GB" sz="24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ransformation</a:t>
                </a:r>
                <a:endParaRPr lang="uk-UA"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grpSp>
      </p:grpSp>
    </p:spTree>
    <p:extLst>
      <p:ext uri="{BB962C8B-B14F-4D97-AF65-F5344CB8AC3E}">
        <p14:creationId xmlns:p14="http://schemas.microsoft.com/office/powerpoint/2010/main" val="2614022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3016" y="102465"/>
            <a:ext cx="9030984" cy="954107"/>
          </a:xfrm>
          <a:prstGeom prst="rect">
            <a:avLst/>
          </a:prstGeom>
        </p:spPr>
        <p:txBody>
          <a:bodyPr wrap="square">
            <a:spAutoFit/>
          </a:bodyPr>
          <a:lstStyle/>
          <a:p>
            <a:pPr algn="ctr"/>
            <a:r>
              <a:rPr lang="en-US" sz="28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External challenges of digitalization and artificial intelligence technologies</a:t>
            </a:r>
            <a:endParaRPr lang="uk-UA" sz="28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35" name="Прямоугольник 34"/>
          <p:cNvSpPr/>
          <p:nvPr/>
        </p:nvSpPr>
        <p:spPr>
          <a:xfrm>
            <a:off x="8556588" y="6223630"/>
            <a:ext cx="474396" cy="430887"/>
          </a:xfrm>
          <a:prstGeom prst="rect">
            <a:avLst/>
          </a:prstGeom>
        </p:spPr>
        <p:txBody>
          <a:bodyPr wrap="square">
            <a:spAutoFit/>
          </a:bodyPr>
          <a:lstStyle/>
          <a:p>
            <a:r>
              <a:rPr lang="ru-RU" sz="2200" b="1" i="1" dirty="0">
                <a:solidFill>
                  <a:schemeClr val="accent5">
                    <a:lumMod val="75000"/>
                  </a:schemeClr>
                </a:solidFill>
                <a:latin typeface="Times New Roman" panose="02020603050405020304" pitchFamily="18" charset="0"/>
                <a:cs typeface="Times New Roman" panose="02020603050405020304" pitchFamily="18" charset="0"/>
              </a:rPr>
              <a:t>4</a:t>
            </a:r>
          </a:p>
        </p:txBody>
      </p:sp>
      <p:grpSp>
        <p:nvGrpSpPr>
          <p:cNvPr id="44" name="Группа 43"/>
          <p:cNvGrpSpPr/>
          <p:nvPr/>
        </p:nvGrpSpPr>
        <p:grpSpPr>
          <a:xfrm>
            <a:off x="457200" y="1238244"/>
            <a:ext cx="8342615" cy="5200829"/>
            <a:chOff x="0" y="0"/>
            <a:chExt cx="6248400" cy="4426570"/>
          </a:xfrm>
        </p:grpSpPr>
        <p:sp>
          <p:nvSpPr>
            <p:cNvPr id="45" name="Надпись 6"/>
            <p:cNvSpPr txBox="1"/>
            <p:nvPr/>
          </p:nvSpPr>
          <p:spPr>
            <a:xfrm>
              <a:off x="838200" y="0"/>
              <a:ext cx="4603750" cy="546100"/>
            </a:xfrm>
            <a:prstGeom prst="rect">
              <a:avLst/>
            </a:prstGeom>
            <a:solidFill>
              <a:schemeClr val="lt1"/>
            </a:solidFill>
            <a:ln w="19050">
              <a:solidFill>
                <a:srgbClr val="28385C"/>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US"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Challenges of digitalization and</a:t>
              </a:r>
            </a:p>
            <a:p>
              <a:pPr algn="ctr">
                <a:spcAft>
                  <a:spcPts val="0"/>
                </a:spcAft>
              </a:pPr>
              <a:r>
                <a:rPr lang="en-US"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artificial intelligence technologies</a:t>
              </a:r>
              <a:r>
                <a:rPr lang="ru-UA"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uk-UA"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6" name="Надпись 7"/>
            <p:cNvSpPr txBox="1"/>
            <p:nvPr/>
          </p:nvSpPr>
          <p:spPr>
            <a:xfrm>
              <a:off x="0" y="825500"/>
              <a:ext cx="2997200" cy="1308100"/>
            </a:xfrm>
            <a:prstGeom prst="rect">
              <a:avLst/>
            </a:prstGeom>
            <a:solidFill>
              <a:schemeClr val="lt1"/>
            </a:solidFill>
            <a:ln w="19050">
              <a:solidFill>
                <a:srgbClr val="28385C"/>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tabLst>
                  <a:tab pos="540385" algn="l"/>
                </a:tabLst>
              </a:pP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Digital assets </a:t>
              </a:r>
            </a:p>
            <a:p>
              <a:pPr algn="ctr">
                <a:spcAft>
                  <a:spcPts val="0"/>
                </a:spcAft>
                <a:tabLst>
                  <a:tab pos="540385" algn="l"/>
                </a:tabLst>
              </a:pP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(labor, intellectual, financial, etc.) are poorly controlled and move freely to any jurisdiction beneficial to business owners.</a:t>
              </a:r>
              <a:r>
                <a:rPr lang="ru-RU" sz="17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uk-UA" sz="17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7" name="Надпись 8"/>
            <p:cNvSpPr txBox="1"/>
            <p:nvPr/>
          </p:nvSpPr>
          <p:spPr>
            <a:xfrm>
              <a:off x="3181350" y="825500"/>
              <a:ext cx="3067050" cy="1308100"/>
            </a:xfrm>
            <a:prstGeom prst="rect">
              <a:avLst/>
            </a:prstGeom>
            <a:solidFill>
              <a:schemeClr val="lt1"/>
            </a:solidFill>
            <a:ln w="19050">
              <a:solidFill>
                <a:srgbClr val="28385C"/>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US" sz="17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The influence of international corporations that create and actively enforce their own technical and other standards, which creates increased risks in managing and ensuring the security of national economies.</a:t>
              </a:r>
              <a:r>
                <a:rPr lang="ru-RU" sz="17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uk-UA" sz="17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8" name="Надпись 10"/>
            <p:cNvSpPr txBox="1"/>
            <p:nvPr/>
          </p:nvSpPr>
          <p:spPr>
            <a:xfrm>
              <a:off x="822617" y="2622550"/>
              <a:ext cx="4527550" cy="730250"/>
            </a:xfrm>
            <a:prstGeom prst="rect">
              <a:avLst/>
            </a:prstGeom>
            <a:solidFill>
              <a:schemeClr val="lt1"/>
            </a:solidFill>
            <a:ln w="19050">
              <a:solidFill>
                <a:srgbClr val="28385C"/>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US"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Ensuring economic and national security at the level of the state, national enterprise, individual.</a:t>
              </a:r>
              <a:r>
                <a:rPr lang="ru-RU"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uk-UA"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9" name="Надпись 11"/>
            <p:cNvSpPr txBox="1"/>
            <p:nvPr/>
          </p:nvSpPr>
          <p:spPr>
            <a:xfrm>
              <a:off x="781050" y="3790950"/>
              <a:ext cx="4527550" cy="635620"/>
            </a:xfrm>
            <a:prstGeom prst="rect">
              <a:avLst/>
            </a:prstGeom>
            <a:solidFill>
              <a:schemeClr val="lt1"/>
            </a:solidFill>
            <a:ln w="19050">
              <a:solidFill>
                <a:srgbClr val="28385C"/>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US"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Deep understanding and development of an appropriate behavior strategy in the context of digital risks and threats.</a:t>
              </a:r>
              <a:endParaRPr lang="uk-UA"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0" name="Стрелка вниз 49"/>
            <p:cNvSpPr/>
            <p:nvPr/>
          </p:nvSpPr>
          <p:spPr>
            <a:xfrm>
              <a:off x="1905000" y="3352800"/>
              <a:ext cx="2114550" cy="438150"/>
            </a:xfrm>
            <a:prstGeom prst="downArrow">
              <a:avLst/>
            </a:prstGeom>
            <a:ln w="19050">
              <a:solidFill>
                <a:srgbClr val="28385C"/>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800"/>
                </a:spcAft>
              </a:pPr>
              <a:r>
                <a:rPr lang="ru-RU"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7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requires</a:t>
              </a:r>
              <a:endParaRPr lang="uk-UA" sz="17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1" name="Стрелка вниз 50"/>
            <p:cNvSpPr/>
            <p:nvPr/>
          </p:nvSpPr>
          <p:spPr>
            <a:xfrm>
              <a:off x="654050" y="2133600"/>
              <a:ext cx="4787900" cy="495300"/>
            </a:xfrm>
            <a:prstGeom prst="downArrow">
              <a:avLst>
                <a:gd name="adj1" fmla="val 50000"/>
                <a:gd name="adj2" fmla="val 54110"/>
              </a:avLst>
            </a:prstGeom>
            <a:ln w="19050">
              <a:solidFill>
                <a:srgbClr val="28385C"/>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7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colossal challenges in matters of</a:t>
              </a:r>
              <a:endParaRPr lang="uk-UA" sz="17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52" name="Прямая со стрелкой 51"/>
            <p:cNvCxnSpPr/>
            <p:nvPr/>
          </p:nvCxnSpPr>
          <p:spPr>
            <a:xfrm>
              <a:off x="1447800" y="679450"/>
              <a:ext cx="0" cy="146050"/>
            </a:xfrm>
            <a:prstGeom prst="straightConnector1">
              <a:avLst/>
            </a:prstGeom>
            <a:ln w="19050">
              <a:solidFill>
                <a:srgbClr val="28385C"/>
              </a:solidFill>
              <a:tailEnd type="triangle"/>
            </a:ln>
          </p:spPr>
          <p:style>
            <a:lnRef idx="1">
              <a:schemeClr val="dk1"/>
            </a:lnRef>
            <a:fillRef idx="0">
              <a:schemeClr val="dk1"/>
            </a:fillRef>
            <a:effectRef idx="0">
              <a:schemeClr val="dk1"/>
            </a:effectRef>
            <a:fontRef idx="minor">
              <a:schemeClr val="tx1"/>
            </a:fontRef>
          </p:style>
        </p:cxnSp>
        <p:cxnSp>
          <p:nvCxnSpPr>
            <p:cNvPr id="53" name="Прямая со стрелкой 52"/>
            <p:cNvCxnSpPr/>
            <p:nvPr/>
          </p:nvCxnSpPr>
          <p:spPr>
            <a:xfrm>
              <a:off x="4210050" y="679450"/>
              <a:ext cx="0" cy="146050"/>
            </a:xfrm>
            <a:prstGeom prst="straightConnector1">
              <a:avLst/>
            </a:prstGeom>
            <a:ln w="19050">
              <a:solidFill>
                <a:srgbClr val="28385C"/>
              </a:solidFill>
              <a:tailEnd type="triangle"/>
            </a:ln>
          </p:spPr>
          <p:style>
            <a:lnRef idx="1">
              <a:schemeClr val="dk1"/>
            </a:lnRef>
            <a:fillRef idx="0">
              <a:schemeClr val="dk1"/>
            </a:fillRef>
            <a:effectRef idx="0">
              <a:schemeClr val="dk1"/>
            </a:effectRef>
            <a:fontRef idx="minor">
              <a:schemeClr val="tx1"/>
            </a:fontRef>
          </p:style>
        </p:cxnSp>
        <p:cxnSp>
          <p:nvCxnSpPr>
            <p:cNvPr id="54" name="Прямая соединительная линия 53"/>
            <p:cNvCxnSpPr/>
            <p:nvPr/>
          </p:nvCxnSpPr>
          <p:spPr>
            <a:xfrm flipV="1">
              <a:off x="2933700" y="546100"/>
              <a:ext cx="0" cy="133350"/>
            </a:xfrm>
            <a:prstGeom prst="line">
              <a:avLst/>
            </a:prstGeom>
            <a:ln w="19050">
              <a:solidFill>
                <a:srgbClr val="28385C"/>
              </a:solidFill>
            </a:ln>
          </p:spPr>
          <p:style>
            <a:lnRef idx="1">
              <a:schemeClr val="dk1"/>
            </a:lnRef>
            <a:fillRef idx="0">
              <a:schemeClr val="dk1"/>
            </a:fillRef>
            <a:effectRef idx="0">
              <a:schemeClr val="dk1"/>
            </a:effectRef>
            <a:fontRef idx="minor">
              <a:schemeClr val="tx1"/>
            </a:fontRef>
          </p:style>
        </p:cxnSp>
        <p:cxnSp>
          <p:nvCxnSpPr>
            <p:cNvPr id="55" name="Прямая соединительная линия 54"/>
            <p:cNvCxnSpPr/>
            <p:nvPr/>
          </p:nvCxnSpPr>
          <p:spPr>
            <a:xfrm>
              <a:off x="1447800" y="679450"/>
              <a:ext cx="2762250" cy="0"/>
            </a:xfrm>
            <a:prstGeom prst="line">
              <a:avLst/>
            </a:prstGeom>
            <a:ln w="19050">
              <a:solidFill>
                <a:srgbClr val="28385C"/>
              </a:solidFill>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2460328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449655"/>
            <a:ext cx="9030984" cy="1569660"/>
          </a:xfrm>
          <a:prstGeom prst="rect">
            <a:avLst/>
          </a:prstGeom>
        </p:spPr>
        <p:txBody>
          <a:bodyPr wrap="square">
            <a:spAutoFit/>
          </a:bodyPr>
          <a:lstStyle/>
          <a:p>
            <a:pPr algn="ctr"/>
            <a:r>
              <a:rPr lang="en-US" sz="32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The impact of digitalization and artificial intelligence technologies on labor </a:t>
            </a:r>
          </a:p>
          <a:p>
            <a:pPr algn="ctr"/>
            <a:r>
              <a:rPr lang="en-US" sz="32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transformation</a:t>
            </a:r>
            <a:endParaRPr lang="uk-UA" sz="32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Прямоугольник 2"/>
          <p:cNvSpPr/>
          <p:nvPr/>
        </p:nvSpPr>
        <p:spPr>
          <a:xfrm>
            <a:off x="667820" y="2530750"/>
            <a:ext cx="7808359" cy="2174121"/>
          </a:xfrm>
          <a:prstGeom prst="rect">
            <a:avLst/>
          </a:prstGeom>
        </p:spPr>
        <p:txBody>
          <a:bodyPr wrap="square">
            <a:spAutoFit/>
          </a:bodyPr>
          <a:lstStyle/>
          <a:p>
            <a:pPr indent="450215" algn="just">
              <a:lnSpc>
                <a:spcPct val="107000"/>
              </a:lnSpc>
              <a:spcAft>
                <a:spcPts val="0"/>
              </a:spcAft>
            </a:pPr>
            <a:r>
              <a:rPr lang="en-US" sz="32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Artificial intelligence technologies do not free up labor, but on the contrary, they promote the active implementation of surveillance and control tools.</a:t>
            </a:r>
            <a:endParaRPr lang="uk-UA" sz="3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Прямоугольник 3"/>
          <p:cNvSpPr/>
          <p:nvPr/>
        </p:nvSpPr>
        <p:spPr>
          <a:xfrm>
            <a:off x="8556588" y="6223630"/>
            <a:ext cx="474396" cy="430887"/>
          </a:xfrm>
          <a:prstGeom prst="rect">
            <a:avLst/>
          </a:prstGeom>
        </p:spPr>
        <p:txBody>
          <a:bodyPr wrap="square">
            <a:spAutoFit/>
          </a:bodyPr>
          <a:lstStyle/>
          <a:p>
            <a:r>
              <a:rPr lang="ru-RU" sz="2200" b="1" i="1" dirty="0">
                <a:solidFill>
                  <a:schemeClr val="accent5">
                    <a:lumMod val="75000"/>
                  </a:schemeClr>
                </a:solidFill>
                <a:latin typeface="Times New Roman" panose="02020603050405020304" pitchFamily="18" charset="0"/>
              </a:rPr>
              <a:t>5</a:t>
            </a:r>
            <a:endParaRPr lang="ru-RU" sz="2200" dirty="0">
              <a:solidFill>
                <a:schemeClr val="accent5">
                  <a:lumMod val="75000"/>
                </a:schemeClr>
              </a:solidFill>
            </a:endParaRPr>
          </a:p>
        </p:txBody>
      </p:sp>
    </p:spTree>
    <p:extLst>
      <p:ext uri="{BB962C8B-B14F-4D97-AF65-F5344CB8AC3E}">
        <p14:creationId xmlns:p14="http://schemas.microsoft.com/office/powerpoint/2010/main" val="4166653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556588" y="6223630"/>
            <a:ext cx="474396" cy="430887"/>
          </a:xfrm>
          <a:prstGeom prst="rect">
            <a:avLst/>
          </a:prstGeom>
        </p:spPr>
        <p:txBody>
          <a:bodyPr wrap="square">
            <a:spAutoFit/>
          </a:bodyPr>
          <a:lstStyle/>
          <a:p>
            <a:r>
              <a:rPr lang="ru-RU" sz="2200" b="1" i="1" dirty="0">
                <a:solidFill>
                  <a:schemeClr val="accent5">
                    <a:lumMod val="75000"/>
                  </a:schemeClr>
                </a:solidFill>
                <a:latin typeface="Times New Roman" panose="02020603050405020304" pitchFamily="18" charset="0"/>
              </a:rPr>
              <a:t>6</a:t>
            </a:r>
            <a:endParaRPr lang="ru-RU" sz="2200" dirty="0">
              <a:solidFill>
                <a:schemeClr val="accent5">
                  <a:lumMod val="75000"/>
                </a:schemeClr>
              </a:solidFill>
            </a:endParaRPr>
          </a:p>
        </p:txBody>
      </p:sp>
      <p:sp>
        <p:nvSpPr>
          <p:cNvPr id="3" name="Прямоугольник 2"/>
          <p:cNvSpPr/>
          <p:nvPr/>
        </p:nvSpPr>
        <p:spPr>
          <a:xfrm>
            <a:off x="587938" y="474307"/>
            <a:ext cx="8205848" cy="1014380"/>
          </a:xfrm>
          <a:prstGeom prst="rect">
            <a:avLst/>
          </a:prstGeom>
        </p:spPr>
        <p:txBody>
          <a:bodyPr wrap="square">
            <a:spAutoFit/>
          </a:bodyPr>
          <a:lstStyle/>
          <a:p>
            <a:pPr algn="ctr">
              <a:lnSpc>
                <a:spcPct val="107000"/>
              </a:lnSpc>
            </a:pPr>
            <a:r>
              <a:rPr lang="en-US" sz="28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The development of economic science</a:t>
            </a:r>
          </a:p>
          <a:p>
            <a:pPr algn="ctr">
              <a:lnSpc>
                <a:spcPct val="107000"/>
              </a:lnSpc>
            </a:pPr>
            <a:r>
              <a:rPr lang="en-US" sz="28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in post-socialist countries</a:t>
            </a:r>
            <a:endParaRPr lang="uk-UA" sz="28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Прямоугольник 3"/>
          <p:cNvSpPr/>
          <p:nvPr/>
        </p:nvSpPr>
        <p:spPr>
          <a:xfrm>
            <a:off x="349321" y="1811858"/>
            <a:ext cx="8207267" cy="3234283"/>
          </a:xfrm>
          <a:prstGeom prst="rect">
            <a:avLst/>
          </a:prstGeom>
        </p:spPr>
        <p:txBody>
          <a:bodyPr wrap="square">
            <a:spAutoFit/>
          </a:bodyPr>
          <a:lstStyle/>
          <a:p>
            <a:pPr marL="342900" indent="-342900" algn="just">
              <a:lnSpc>
                <a:spcPct val="107000"/>
              </a:lnSpc>
              <a:spcAft>
                <a:spcPts val="0"/>
              </a:spcAft>
              <a:buFont typeface="Wingdings" panose="05000000000000000000" pitchFamily="2" charset="2"/>
              <a:buChar char="Ø"/>
            </a:pPr>
            <a:r>
              <a:rPr lang="en-US" sz="2400"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The economic science </a:t>
            </a:r>
            <a:r>
              <a:rPr lang="en-US" sz="2400"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of the post-socialist countries develops mainly according to the recommendations of Western economic schools.</a:t>
            </a:r>
          </a:p>
          <a:p>
            <a:pPr marL="342900" indent="-342900" algn="just">
              <a:lnSpc>
                <a:spcPct val="107000"/>
              </a:lnSpc>
              <a:spcAft>
                <a:spcPts val="0"/>
              </a:spcAft>
              <a:buFont typeface="Wingdings" panose="05000000000000000000" pitchFamily="2" charset="2"/>
              <a:buChar char="Ø"/>
            </a:pPr>
            <a:endParaRPr lang="ru-RU"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07000"/>
              </a:lnSpc>
              <a:spcAft>
                <a:spcPts val="0"/>
              </a:spcAft>
              <a:buFont typeface="Wingdings" panose="05000000000000000000" pitchFamily="2" charset="2"/>
              <a:buChar char="Ø"/>
            </a:pPr>
            <a:r>
              <a:rPr lang="en-US" sz="2400"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Western development models that have developed in other historical realities and do not reflect the mentality of the local population are rapidly being introduced </a:t>
            </a:r>
            <a:r>
              <a:rPr lang="en-US" sz="2400"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into economic activity</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endParaRPr lang="uk-UA"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7555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7950" y="451503"/>
            <a:ext cx="8575718" cy="919739"/>
          </a:xfrm>
          <a:prstGeom prst="rect">
            <a:avLst/>
          </a:prstGeom>
        </p:spPr>
        <p:txBody>
          <a:bodyPr wrap="square">
            <a:spAutoFit/>
          </a:bodyPr>
          <a:lstStyle/>
          <a:p>
            <a:pPr algn="ctr">
              <a:lnSpc>
                <a:spcPct val="107000"/>
              </a:lnSpc>
            </a:pPr>
            <a:r>
              <a:rPr lang="en-US" sz="26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Conditions for the development of the countries of the "periphery" to the level of the "capitalist core"</a:t>
            </a:r>
            <a:r>
              <a:rPr lang="ru-RU" sz="26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endParaRPr lang="uk-UA" sz="26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Прямоугольник 3"/>
          <p:cNvSpPr/>
          <p:nvPr/>
        </p:nvSpPr>
        <p:spPr>
          <a:xfrm>
            <a:off x="403260" y="1537337"/>
            <a:ext cx="8470408" cy="3776868"/>
          </a:xfrm>
          <a:prstGeom prst="rect">
            <a:avLst/>
          </a:prstGeom>
        </p:spPr>
        <p:txBody>
          <a:bodyPr wrap="square">
            <a:spAutoFit/>
          </a:bodyPr>
          <a:lstStyle/>
          <a:p>
            <a:pPr marL="285750" indent="-285750" algn="just">
              <a:lnSpc>
                <a:spcPct val="107000"/>
              </a:lnSpc>
              <a:spcAft>
                <a:spcPts val="0"/>
              </a:spcAft>
              <a:buFont typeface="Wingdings" panose="05000000000000000000" pitchFamily="2" charset="2"/>
              <a:buChar char="Ø"/>
            </a:pPr>
            <a:r>
              <a:rPr lang="ru-RU" sz="25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high rates of development (8-15% annual GDP growth over 30-50 years), as it was in the "core" countries in the second half of the twentieth century.;</a:t>
            </a:r>
          </a:p>
          <a:p>
            <a:pPr marL="285750" indent="-285750" algn="just">
              <a:lnSpc>
                <a:spcPct val="107000"/>
              </a:lnSpc>
              <a:spcAft>
                <a:spcPts val="0"/>
              </a:spcAft>
              <a:buFont typeface="Wingdings" panose="05000000000000000000" pitchFamily="2" charset="2"/>
              <a:buChar char="Ø"/>
            </a:pPr>
            <a:r>
              <a:rPr lang="ru-RU"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active government involvement in the economy;</a:t>
            </a:r>
          </a:p>
          <a:p>
            <a:pPr marL="285750" indent="-285750" algn="just">
              <a:lnSpc>
                <a:spcPct val="107000"/>
              </a:lnSpc>
              <a:spcAft>
                <a:spcPts val="0"/>
              </a:spcAft>
              <a:buFont typeface="Wingdings" panose="05000000000000000000" pitchFamily="2" charset="2"/>
              <a:buChar char="Ø"/>
            </a:pPr>
            <a:r>
              <a:rPr lang="ru-RU"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protection of the national producer;</a:t>
            </a:r>
          </a:p>
          <a:p>
            <a:pPr marL="285750" indent="-285750" algn="just">
              <a:lnSpc>
                <a:spcPct val="107000"/>
              </a:lnSpc>
              <a:spcAft>
                <a:spcPts val="0"/>
              </a:spcAft>
              <a:buFont typeface="Wingdings" panose="05000000000000000000" pitchFamily="2" charset="2"/>
              <a:buChar char="Ø"/>
            </a:pPr>
            <a:r>
              <a:rPr lang="ru-RU"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GB"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protectionism in international activities;</a:t>
            </a:r>
          </a:p>
          <a:p>
            <a:pPr marL="285750" indent="-285750" algn="just">
              <a:lnSpc>
                <a:spcPct val="107000"/>
              </a:lnSpc>
              <a:spcAft>
                <a:spcPts val="0"/>
              </a:spcAft>
              <a:buFont typeface="Wingdings" panose="05000000000000000000" pitchFamily="2" charset="2"/>
              <a:buChar char="Ø"/>
            </a:pPr>
            <a:r>
              <a:rPr lang="ru-RU"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investments at the level of 25-35% of GDP;</a:t>
            </a:r>
          </a:p>
          <a:p>
            <a:pPr marL="285750" indent="-285750" algn="just">
              <a:lnSpc>
                <a:spcPct val="107000"/>
              </a:lnSpc>
              <a:spcAft>
                <a:spcPts val="0"/>
              </a:spcAft>
              <a:buFont typeface="Wingdings" panose="05000000000000000000" pitchFamily="2" charset="2"/>
              <a:buChar char="Ø"/>
            </a:pPr>
            <a:r>
              <a:rPr lang="ru-RU"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GB"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protecting the inner market;</a:t>
            </a:r>
          </a:p>
          <a:p>
            <a:pPr marL="285750" indent="-285750" algn="just">
              <a:lnSpc>
                <a:spcPct val="107000"/>
              </a:lnSpc>
              <a:spcAft>
                <a:spcPts val="0"/>
              </a:spcAft>
              <a:buFont typeface="Wingdings" panose="05000000000000000000" pitchFamily="2" charset="2"/>
              <a:buChar char="Ø"/>
            </a:pPr>
            <a:r>
              <a:rPr lang="ru-RU"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GB"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regulation of resource usage.</a:t>
            </a:r>
            <a:endParaRPr lang="uk-UA"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297950" y="5854298"/>
            <a:ext cx="8347753" cy="738664"/>
          </a:xfrm>
          <a:prstGeom prst="rect">
            <a:avLst/>
          </a:prstGeom>
        </p:spPr>
        <p:txBody>
          <a:bodyPr wrap="square">
            <a:spAutoFit/>
          </a:bodyPr>
          <a:lstStyle/>
          <a:p>
            <a:r>
              <a:rPr lang="uk-UA" sz="1400" dirty="0">
                <a:solidFill>
                  <a:srgbClr val="002060"/>
                </a:solidFill>
                <a:latin typeface="Times New Roman" panose="02020603050405020304" pitchFamily="18" charset="0"/>
                <a:ea typeface="Calibri" panose="020F0502020204030204" pitchFamily="34" charset="0"/>
              </a:rPr>
              <a:t>* </a:t>
            </a:r>
            <a:r>
              <a:rPr lang="en-US" sz="1400" dirty="0">
                <a:solidFill>
                  <a:srgbClr val="002060"/>
                </a:solidFill>
                <a:latin typeface="Times New Roman" panose="02020603050405020304" pitchFamily="18" charset="0"/>
                <a:ea typeface="Calibri" panose="020F0502020204030204" pitchFamily="34" charset="0"/>
              </a:rPr>
              <a:t>Source: Reinert, E.S. How rich Countries became rich... and why poor Countries remain poor. Translated from English by N. </a:t>
            </a:r>
            <a:r>
              <a:rPr lang="en-US" sz="1400" dirty="0" err="1">
                <a:solidFill>
                  <a:srgbClr val="002060"/>
                </a:solidFill>
                <a:latin typeface="Times New Roman" panose="02020603050405020304" pitchFamily="18" charset="0"/>
                <a:ea typeface="Calibri" panose="020F0502020204030204" pitchFamily="34" charset="0"/>
              </a:rPr>
              <a:t>Avtonomova</a:t>
            </a:r>
            <a:r>
              <a:rPr lang="en-US" sz="1400" dirty="0">
                <a:solidFill>
                  <a:srgbClr val="002060"/>
                </a:solidFill>
                <a:latin typeface="Times New Roman" panose="02020603050405020304" pitchFamily="18" charset="0"/>
                <a:ea typeface="Calibri" panose="020F0502020204030204" pitchFamily="34" charset="0"/>
              </a:rPr>
              <a:t>. Edited by V. </a:t>
            </a:r>
            <a:r>
              <a:rPr lang="en-US" sz="1400" dirty="0" err="1">
                <a:solidFill>
                  <a:srgbClr val="002060"/>
                </a:solidFill>
                <a:latin typeface="Times New Roman" panose="02020603050405020304" pitchFamily="18" charset="0"/>
                <a:ea typeface="Calibri" panose="020F0502020204030204" pitchFamily="34" charset="0"/>
              </a:rPr>
              <a:t>Avtonomov</a:t>
            </a:r>
            <a:r>
              <a:rPr lang="en-US" sz="1400" dirty="0">
                <a:solidFill>
                  <a:srgbClr val="002060"/>
                </a:solidFill>
                <a:latin typeface="Times New Roman" panose="02020603050405020304" pitchFamily="18" charset="0"/>
                <a:ea typeface="Calibri" panose="020F0502020204030204" pitchFamily="34" charset="0"/>
              </a:rPr>
              <a:t>. State University - Higher School of Economics. Moscow: Publishing House of State University - Higher School of Economics, 2011. 384 p</a:t>
            </a:r>
            <a:endParaRPr lang="uk-UA" sz="1400" dirty="0">
              <a:solidFill>
                <a:srgbClr val="002060"/>
              </a:solidFill>
            </a:endParaRPr>
          </a:p>
        </p:txBody>
      </p:sp>
      <p:sp>
        <p:nvSpPr>
          <p:cNvPr id="7" name="Прямоугольник 6"/>
          <p:cNvSpPr/>
          <p:nvPr/>
        </p:nvSpPr>
        <p:spPr>
          <a:xfrm>
            <a:off x="8556588" y="6223630"/>
            <a:ext cx="474396" cy="430887"/>
          </a:xfrm>
          <a:prstGeom prst="rect">
            <a:avLst/>
          </a:prstGeom>
        </p:spPr>
        <p:txBody>
          <a:bodyPr wrap="square">
            <a:spAutoFit/>
          </a:bodyPr>
          <a:lstStyle/>
          <a:p>
            <a:r>
              <a:rPr lang="ru-RU" sz="2200" b="1" i="1" dirty="0">
                <a:solidFill>
                  <a:schemeClr val="accent5">
                    <a:lumMod val="75000"/>
                  </a:schemeClr>
                </a:solidFill>
                <a:latin typeface="Times New Roman" panose="02020603050405020304" pitchFamily="18" charset="0"/>
              </a:rPr>
              <a:t>7</a:t>
            </a:r>
            <a:endParaRPr lang="ru-RU" sz="2200" dirty="0">
              <a:solidFill>
                <a:schemeClr val="accent5">
                  <a:lumMod val="75000"/>
                </a:schemeClr>
              </a:solidFill>
            </a:endParaRPr>
          </a:p>
        </p:txBody>
      </p:sp>
    </p:spTree>
    <p:extLst>
      <p:ext uri="{BB962C8B-B14F-4D97-AF65-F5344CB8AC3E}">
        <p14:creationId xmlns:p14="http://schemas.microsoft.com/office/powerpoint/2010/main" val="1321120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556588" y="6223630"/>
            <a:ext cx="474396" cy="430887"/>
          </a:xfrm>
          <a:prstGeom prst="rect">
            <a:avLst/>
          </a:prstGeom>
        </p:spPr>
        <p:txBody>
          <a:bodyPr wrap="square">
            <a:spAutoFit/>
          </a:bodyPr>
          <a:lstStyle/>
          <a:p>
            <a:r>
              <a:rPr lang="ru-RU" sz="2200" b="1" i="1" dirty="0">
                <a:solidFill>
                  <a:schemeClr val="accent5">
                    <a:lumMod val="75000"/>
                  </a:schemeClr>
                </a:solidFill>
                <a:latin typeface="Times New Roman" panose="02020603050405020304" pitchFamily="18" charset="0"/>
                <a:cs typeface="Times New Roman" panose="02020603050405020304" pitchFamily="18" charset="0"/>
              </a:rPr>
              <a:t>8</a:t>
            </a:r>
          </a:p>
        </p:txBody>
      </p:sp>
      <p:sp>
        <p:nvSpPr>
          <p:cNvPr id="3" name="Прямоугольник 2"/>
          <p:cNvSpPr/>
          <p:nvPr/>
        </p:nvSpPr>
        <p:spPr>
          <a:xfrm>
            <a:off x="684860" y="250849"/>
            <a:ext cx="8205848" cy="1014380"/>
          </a:xfrm>
          <a:prstGeom prst="rect">
            <a:avLst/>
          </a:prstGeom>
        </p:spPr>
        <p:txBody>
          <a:bodyPr wrap="square">
            <a:spAutoFit/>
          </a:bodyPr>
          <a:lstStyle/>
          <a:p>
            <a:pPr algn="ctr">
              <a:lnSpc>
                <a:spcPct val="107000"/>
              </a:lnSpc>
            </a:pPr>
            <a:r>
              <a:rPr lang="en-US" sz="28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Transformations of the economic systems </a:t>
            </a:r>
          </a:p>
          <a:p>
            <a:pPr algn="ctr">
              <a:lnSpc>
                <a:spcPct val="107000"/>
              </a:lnSpc>
            </a:pPr>
            <a:r>
              <a:rPr lang="en-US" sz="28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of national States</a:t>
            </a:r>
            <a:endParaRPr lang="uk-UA" sz="28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Прямоугольник 3"/>
          <p:cNvSpPr/>
          <p:nvPr/>
        </p:nvSpPr>
        <p:spPr>
          <a:xfrm>
            <a:off x="245687" y="1426936"/>
            <a:ext cx="8548099" cy="4785926"/>
          </a:xfrm>
          <a:prstGeom prst="rect">
            <a:avLst/>
          </a:prstGeom>
        </p:spPr>
        <p:txBody>
          <a:bodyPr wrap="square">
            <a:spAutoFit/>
          </a:bodyPr>
          <a:lstStyle/>
          <a:p>
            <a:pPr indent="540385" algn="just">
              <a:lnSpc>
                <a:spcPct val="107000"/>
              </a:lnSpc>
              <a:spcAft>
                <a:spcPts val="0"/>
              </a:spcAft>
            </a:pPr>
            <a:r>
              <a:rPr 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Transformations of the economic systems of nation states should be preceded by:</a:t>
            </a:r>
          </a:p>
          <a:p>
            <a:pPr indent="540385" algn="just">
              <a:lnSpc>
                <a:spcPct val="107000"/>
              </a:lnSpc>
              <a:spcAft>
                <a:spcPts val="0"/>
              </a:spcAft>
            </a:pPr>
            <a:endParaRPr lang="ru-RU"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07000"/>
              </a:lnSpc>
              <a:spcAft>
                <a:spcPts val="0"/>
              </a:spcAft>
              <a:buFont typeface="Wingdings" panose="05000000000000000000" pitchFamily="2" charset="2"/>
              <a:buChar char="Ø"/>
            </a:pPr>
            <a:r>
              <a:rPr lang="ru-RU"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deep objective studies of modern economic theories;</a:t>
            </a:r>
          </a:p>
          <a:p>
            <a:pPr marL="342900" indent="-342900" algn="just">
              <a:lnSpc>
                <a:spcPct val="107000"/>
              </a:lnSpc>
              <a:spcAft>
                <a:spcPts val="0"/>
              </a:spcAft>
              <a:buFont typeface="Wingdings" panose="05000000000000000000" pitchFamily="2" charset="2"/>
              <a:buChar char="Ø"/>
            </a:pPr>
            <a:endParaRPr lang="ru-RU"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07000"/>
              </a:lnSpc>
              <a:spcAft>
                <a:spcPts val="0"/>
              </a:spcAft>
              <a:buFont typeface="Wingdings" panose="05000000000000000000" pitchFamily="2" charset="2"/>
              <a:buChar char="Ø"/>
            </a:pPr>
            <a:r>
              <a:rPr 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formation of philosophy and vision of methodology, development, organizational restructuring of the system of economic training of researchers, specialists, managers at all levels;</a:t>
            </a:r>
          </a:p>
          <a:p>
            <a:pPr marL="342900" indent="-342900" algn="just">
              <a:lnSpc>
                <a:spcPct val="107000"/>
              </a:lnSpc>
              <a:spcAft>
                <a:spcPts val="0"/>
              </a:spcAft>
              <a:buFont typeface="Wingdings" panose="05000000000000000000" pitchFamily="2" charset="2"/>
              <a:buChar char="Ø"/>
            </a:pPr>
            <a:endParaRPr lang="ru-RU"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07000"/>
              </a:lnSpc>
              <a:spcAft>
                <a:spcPts val="0"/>
              </a:spcAft>
              <a:buFont typeface="Wingdings" panose="05000000000000000000" pitchFamily="2" charset="2"/>
              <a:buChar char="Ø"/>
            </a:pPr>
            <a:r>
              <a:rPr lang="en-US" sz="2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The processes of digitalization of economic activity of business entities are an objective prerequisite for all socio-managerial transformations in the economy and society.</a:t>
            </a:r>
          </a:p>
          <a:p>
            <a:pPr marL="342900" indent="-342900" algn="just">
              <a:lnSpc>
                <a:spcPct val="107000"/>
              </a:lnSpc>
              <a:spcAft>
                <a:spcPts val="0"/>
              </a:spcAft>
              <a:buFont typeface="Wingdings" panose="05000000000000000000" pitchFamily="2" charset="2"/>
              <a:buChar char="Ø"/>
            </a:pPr>
            <a:endParaRPr lang="uk-UA"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4798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556588" y="6223630"/>
            <a:ext cx="474396" cy="430887"/>
          </a:xfrm>
          <a:prstGeom prst="rect">
            <a:avLst/>
          </a:prstGeom>
        </p:spPr>
        <p:txBody>
          <a:bodyPr wrap="square">
            <a:spAutoFit/>
          </a:bodyPr>
          <a:lstStyle/>
          <a:p>
            <a:r>
              <a:rPr lang="ru-RU" sz="2200" b="1" i="1" dirty="0">
                <a:solidFill>
                  <a:schemeClr val="accent5">
                    <a:lumMod val="75000"/>
                  </a:schemeClr>
                </a:solidFill>
                <a:latin typeface="Times New Roman" panose="02020603050405020304" pitchFamily="18" charset="0"/>
                <a:cs typeface="Times New Roman" panose="02020603050405020304" pitchFamily="18" charset="0"/>
              </a:rPr>
              <a:t>9</a:t>
            </a:r>
          </a:p>
        </p:txBody>
      </p:sp>
      <p:sp>
        <p:nvSpPr>
          <p:cNvPr id="3" name="Прямоугольник 2"/>
          <p:cNvSpPr/>
          <p:nvPr/>
        </p:nvSpPr>
        <p:spPr>
          <a:xfrm>
            <a:off x="660750" y="193897"/>
            <a:ext cx="8205848" cy="552972"/>
          </a:xfrm>
          <a:prstGeom prst="rect">
            <a:avLst/>
          </a:prstGeom>
        </p:spPr>
        <p:txBody>
          <a:bodyPr wrap="square">
            <a:spAutoFit/>
          </a:bodyPr>
          <a:lstStyle/>
          <a:p>
            <a:pPr algn="ctr">
              <a:lnSpc>
                <a:spcPct val="107000"/>
              </a:lnSpc>
            </a:pPr>
            <a:r>
              <a:rPr lang="en-US" sz="30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The experience of Ukraine, the IT sector</a:t>
            </a:r>
            <a:endParaRPr lang="uk-UA" sz="30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Прямоугольник 3"/>
          <p:cNvSpPr/>
          <p:nvPr/>
        </p:nvSpPr>
        <p:spPr>
          <a:xfrm>
            <a:off x="311578" y="909710"/>
            <a:ext cx="8589195" cy="1200329"/>
          </a:xfrm>
          <a:prstGeom prst="rect">
            <a:avLst/>
          </a:prstGeom>
        </p:spPr>
        <p:txBody>
          <a:bodyPr wrap="square">
            <a:spAutoFit/>
          </a:bodyPr>
          <a:lstStyle/>
          <a:p>
            <a:pPr indent="450215" algn="just">
              <a:tabLst>
                <a:tab pos="630555" algn="l"/>
                <a:tab pos="810260" algn="l"/>
              </a:tabLst>
            </a:pPr>
            <a:r>
              <a:rPr lang="en-US"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In the context of military operations and a mobilization economy, the IT sector demonstrates the greatest stability. The IT sector is the only industry that has received minimal losses and even shows growth prospects. It provides the highest share of exports. The fact that 50% of Ukrainian programmers work on the domestic market is positive.</a:t>
            </a:r>
            <a:endParaRPr lang="uk-UA"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347538" y="2154907"/>
            <a:ext cx="8517276" cy="2585323"/>
          </a:xfrm>
          <a:prstGeom prst="rect">
            <a:avLst/>
          </a:prstGeom>
        </p:spPr>
        <p:txBody>
          <a:bodyPr wrap="square">
            <a:spAutoFit/>
          </a:bodyPr>
          <a:lstStyle/>
          <a:p>
            <a:pPr indent="450215" algn="just" fontAlgn="base">
              <a:spcAft>
                <a:spcPts val="0"/>
              </a:spcAft>
            </a:pPr>
            <a:r>
              <a:rPr lang="en-US"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Despite the military actions, experts predict the expansion of the IT services market, which contributes to:</a:t>
            </a:r>
            <a:endParaRPr lang="ru-RU"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fontAlgn="base">
              <a:spcAft>
                <a:spcPts val="0"/>
              </a:spcAft>
              <a:buFont typeface="Wingdings" panose="05000000000000000000" pitchFamily="2" charset="2"/>
              <a:buChar char="Ø"/>
            </a:pPr>
            <a:r>
              <a:rPr lang="en-US"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shortage of personnel in the global market;</a:t>
            </a:r>
            <a:endParaRPr lang="ru-RU"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fontAlgn="base">
              <a:spcAft>
                <a:spcPts val="0"/>
              </a:spcAft>
              <a:buFont typeface="Wingdings" panose="05000000000000000000" pitchFamily="2" charset="2"/>
              <a:buChar char="Ø"/>
            </a:pPr>
            <a:r>
              <a:rPr lang="en-US"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the presence of graduate departments of higher education institutions with long traditions and modern approaches;</a:t>
            </a:r>
            <a:endParaRPr lang="ru-RU"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fontAlgn="base">
              <a:spcAft>
                <a:spcPts val="0"/>
              </a:spcAft>
              <a:buFont typeface="Wingdings" panose="05000000000000000000" pitchFamily="2" charset="2"/>
              <a:buChar char="Ø"/>
            </a:pPr>
            <a:r>
              <a:rPr lang="en-US"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the presence of a large number of specialized training companies and training centers in the domestic market of Ukraine;</a:t>
            </a:r>
            <a:endParaRPr lang="ru-RU"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fontAlgn="base">
              <a:spcAft>
                <a:spcPts val="0"/>
              </a:spcAft>
              <a:buFont typeface="Wingdings" panose="05000000000000000000" pitchFamily="2" charset="2"/>
              <a:buChar char="Ø"/>
            </a:pPr>
            <a:r>
              <a:rPr lang="en-US"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the ease of legal registration of a business through the </a:t>
            </a:r>
            <a:r>
              <a:rPr lang="en-US"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Dia</a:t>
            </a:r>
            <a:r>
              <a:rPr lang="en-US"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app.City</a:t>
            </a:r>
            <a:r>
              <a:rPr lang="en-US"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Diia.City</a:t>
            </a:r>
            <a:r>
              <a:rPr lang="en-US"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low taxes.</a:t>
            </a:r>
            <a:endParaRPr lang="ru-RU"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Прямоугольник 5"/>
          <p:cNvSpPr/>
          <p:nvPr/>
        </p:nvSpPr>
        <p:spPr>
          <a:xfrm>
            <a:off x="275619" y="4685964"/>
            <a:ext cx="8280970" cy="1850571"/>
          </a:xfrm>
          <a:prstGeom prst="rect">
            <a:avLst/>
          </a:prstGeom>
        </p:spPr>
        <p:txBody>
          <a:bodyPr wrap="square">
            <a:spAutoFit/>
          </a:bodyPr>
          <a:lstStyle/>
          <a:p>
            <a:pPr indent="450215" algn="just" fontAlgn="base">
              <a:lnSpc>
                <a:spcPct val="107000"/>
              </a:lnSpc>
              <a:spcAft>
                <a:spcPts val="0"/>
              </a:spcAft>
            </a:pPr>
            <a:r>
              <a:rPr lang="en-US"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According to IT Ukraine, during the war:</a:t>
            </a:r>
            <a:endParaRPr lang="ru-RU"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fontAlgn="base">
              <a:lnSpc>
                <a:spcPct val="107000"/>
              </a:lnSpc>
              <a:spcAft>
                <a:spcPts val="0"/>
              </a:spcAft>
              <a:buFont typeface="Wingdings" panose="05000000000000000000" pitchFamily="2" charset="2"/>
              <a:buChar char="Ø"/>
            </a:pPr>
            <a:r>
              <a:rPr lang="en-US"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77% of companies have attracted customers;</a:t>
            </a:r>
            <a:endParaRPr lang="ru-RU"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fontAlgn="base">
              <a:lnSpc>
                <a:spcPct val="107000"/>
              </a:lnSpc>
              <a:spcAft>
                <a:spcPts val="0"/>
              </a:spcAft>
              <a:buFont typeface="Wingdings" panose="05000000000000000000" pitchFamily="2" charset="2"/>
              <a:buChar char="Ø"/>
            </a:pPr>
            <a:r>
              <a:rPr lang="en-US"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56% expected an increase of 5-30% in 2022;</a:t>
            </a:r>
            <a:endParaRPr lang="ru-RU"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fontAlgn="base">
              <a:lnSpc>
                <a:spcPct val="107000"/>
              </a:lnSpc>
              <a:spcAft>
                <a:spcPts val="0"/>
              </a:spcAft>
              <a:buFont typeface="Wingdings" panose="05000000000000000000" pitchFamily="2" charset="2"/>
              <a:buChar char="Ø"/>
            </a:pPr>
            <a:r>
              <a:rPr lang="en-US"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41% predicted that volumes would remain at the level of 50-100%;</a:t>
            </a:r>
            <a:endParaRPr lang="ru-RU"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fontAlgn="base">
              <a:lnSpc>
                <a:spcPct val="107000"/>
              </a:lnSpc>
              <a:spcAft>
                <a:spcPts val="0"/>
              </a:spcAft>
              <a:buFont typeface="Wingdings" panose="05000000000000000000" pitchFamily="2" charset="2"/>
              <a:buChar char="Ø"/>
            </a:pPr>
            <a:r>
              <a:rPr lang="en-US"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Only 3% of companies were pessimistic and expected volumes to fall by 50% or more.</a:t>
            </a:r>
            <a:endParaRPr lang="uk-UA"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00929793"/>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1507</TotalTime>
  <Words>1241</Words>
  <Application>Microsoft Office PowerPoint</Application>
  <PresentationFormat>Экран (4:3)</PresentationFormat>
  <Paragraphs>109</Paragraphs>
  <Slides>12</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Arial</vt:lpstr>
      <vt:lpstr>Calibri</vt:lpstr>
      <vt:lpstr>Calibri Light</vt:lpstr>
      <vt:lpstr>Times New Roman</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cvceo</dc:creator>
  <cp:lastModifiedBy>Aleksa Prikhodko</cp:lastModifiedBy>
  <cp:revision>108</cp:revision>
  <dcterms:created xsi:type="dcterms:W3CDTF">2023-02-20T11:50:12Z</dcterms:created>
  <dcterms:modified xsi:type="dcterms:W3CDTF">2025-03-05T12:56:36Z</dcterms:modified>
</cp:coreProperties>
</file>