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50E03-79F5-4C18-B33B-8EF38197FF25}" type="datetimeFigureOut">
              <a:rPr lang="LID4096" smtClean="0"/>
              <a:t>11/13/2022</a:t>
            </a:fld>
            <a:endParaRPr lang="LID4096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FCEE-3CAD-42F0-8821-405136FEC0B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9154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6DAE-D1CB-4C57-ACCA-07BF4B095C0E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542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5D01-B170-4ADC-8632-BE22E6FB23D6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0183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6B86-F2FD-4309-9DD8-41167248900F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1630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1E705-2B7B-4A6D-9449-B9D005D0D4A3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4929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DC38077-178E-48DA-9BEC-74055F9ED9D4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LID4096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4719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2EA2-8818-4B9E-A4F8-774EE74AB202}" type="datetime1">
              <a:rPr lang="LID4096" smtClean="0"/>
              <a:t>11/13/2022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660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6C60-E1F2-4C08-B2A9-2EB224E27681}" type="datetime1">
              <a:rPr lang="LID4096" smtClean="0"/>
              <a:t>11/13/2022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731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1596-754A-454B-8D33-5D423CDE6BF6}" type="datetime1">
              <a:rPr lang="LID4096" smtClean="0"/>
              <a:t>11/13/2022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6437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1A48-92CC-45B7-BC47-DF6367B94143}" type="datetime1">
              <a:rPr lang="LID4096" smtClean="0"/>
              <a:t>11/13/2022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818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C9B8-540D-48B9-B3A2-3124F1A0DF50}" type="datetime1">
              <a:rPr lang="LID4096" smtClean="0"/>
              <a:t>11/13/2022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888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A0-2CAB-4DCD-9FEF-F0937F083772}" type="datetime1">
              <a:rPr lang="LID4096" smtClean="0"/>
              <a:t>11/13/2022</a:t>
            </a:fld>
            <a:endParaRPr lang="LID4096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691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F209338-486F-46FE-8825-41A35D96AA5D}" type="datetime1">
              <a:rPr lang="LID4096" smtClean="0"/>
              <a:t>11/13/2022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LID4096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86632F9-AF78-42B8-ADE9-82F2F25AE78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9455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77145D-FF87-8502-E595-13197D5A9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99922"/>
            <a:ext cx="10363200" cy="22738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2700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забезпечення економічної стійкості функціонування енергосистем з елементами розподіленої генерації </a:t>
            </a:r>
            <a:endParaRPr lang="LID4096" sz="2700" cap="all" dirty="0">
              <a:latin typeface="Calibri" panose="020F0502020204030204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6C0489FA-EF14-4E23-44AD-A65C9B938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555816"/>
            <a:ext cx="9878676" cy="1658866"/>
          </a:xfrm>
        </p:spPr>
        <p:txBody>
          <a:bodyPr>
            <a:normAutofit fontScale="85000" lnSpcReduction="20000"/>
          </a:bodyPr>
          <a:lstStyle/>
          <a:p>
            <a:r>
              <a:rPr lang="uk-UA" sz="320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МЕТОДИКА-ПРОГРАМА </a:t>
            </a:r>
            <a:br>
              <a:rPr lang="uk-UA" sz="320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uk-UA" sz="3200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виконання науково-дослідної роботи</a:t>
            </a:r>
          </a:p>
          <a:p>
            <a:r>
              <a:rPr lang="uk-UA" sz="3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Початок: ІІІ </a:t>
            </a:r>
            <a:r>
              <a:rPr lang="uk-UA" sz="3800" dirty="0" err="1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кв</a:t>
            </a:r>
            <a:r>
              <a:rPr lang="uk-UA" sz="3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. 2022 р./Закінчення: І</a:t>
            </a:r>
            <a:r>
              <a:rPr lang="en-GB" sz="3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V </a:t>
            </a:r>
            <a:r>
              <a:rPr lang="uk-UA" sz="3800" dirty="0" err="1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кв</a:t>
            </a:r>
            <a:r>
              <a:rPr lang="uk-UA" sz="3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. </a:t>
            </a:r>
            <a:r>
              <a:rPr lang="uk-UA" sz="38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2024 р.</a:t>
            </a:r>
            <a:endParaRPr lang="uk-UA" sz="38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accent1"/>
                </a:solidFill>
              </a:rPr>
              <a:t>Науковий керівник </a:t>
            </a:r>
            <a:r>
              <a:rPr lang="uk-UA" sz="3200" dirty="0" err="1">
                <a:solidFill>
                  <a:schemeClr val="accent1"/>
                </a:solidFill>
              </a:rPr>
              <a:t>д.е.н</a:t>
            </a:r>
            <a:r>
              <a:rPr lang="uk-UA" sz="3200" dirty="0">
                <a:solidFill>
                  <a:schemeClr val="accent1"/>
                </a:solidFill>
              </a:rPr>
              <a:t>. Д. </a:t>
            </a:r>
            <a:r>
              <a:rPr lang="uk-UA" sz="3200" dirty="0" err="1">
                <a:solidFill>
                  <a:schemeClr val="accent1"/>
                </a:solidFill>
              </a:rPr>
              <a:t>Череватський</a:t>
            </a:r>
            <a:endParaRPr lang="uk-UA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4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2E049-1583-C13B-C4AB-F97B3BED0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cap="all" dirty="0"/>
              <a:t>мета, очікувані результати</a:t>
            </a:r>
            <a:endParaRPr lang="LID4096" cap="all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AB5F7C-6384-137A-73A6-593A039E5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Мета: </a:t>
            </a:r>
            <a:r>
              <a:rPr lang="uk-UA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обґрунтування та розробка науково-методичних рекомендацій щодо формування організаційно-економічних моделей забезпечення стійкості енергосистем з елементами розподіленої генерації.</a:t>
            </a:r>
          </a:p>
          <a:p>
            <a:r>
              <a:rPr lang="uk-UA" sz="3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Результати:</a:t>
            </a:r>
            <a:endParaRPr lang="uk-UA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наукові</a:t>
            </a:r>
            <a:r>
              <a:rPr lang="ru-RU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доповіді</a:t>
            </a:r>
            <a:r>
              <a:rPr lang="ru-RU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1;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науково-доповідні</a:t>
            </a:r>
            <a:r>
              <a:rPr lang="ru-RU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записки – 10;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науково-аналітичні</a:t>
            </a:r>
            <a:r>
              <a:rPr lang="ru-RU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записки – 5.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F36EA0-49D7-2A18-7642-9FB8F107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568EA8-16A0-434D-D2F3-B570ABEA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0569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6642D-C25F-18F0-5C0B-D26904DE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Об'єкт і предмет досліджень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C1D451-D6E6-A34E-BA32-08E5061B57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4000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Об’єкт </a:t>
            </a:r>
            <a:r>
              <a:rPr lang="uk-UA" sz="4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– процеси забезпечення стійкості енергосистем з елементами розподіленої генерації</a:t>
            </a:r>
          </a:p>
          <a:p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ID4096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86CAA7-7B30-41DA-612C-3F0BAA6A6A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4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Предмет</a:t>
            </a:r>
            <a:r>
              <a:rPr lang="uk-UA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організаційно-економічні моделі забезпечення стійкості енергосистем з елементами розподіленої генерації</a:t>
            </a:r>
            <a:endParaRPr lang="uk-UA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LID4096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536032-41BA-8A0D-016F-5AE4AB05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A79E0A-443D-21C9-9B38-6289D31E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3441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6F997-EF1A-2C07-D166-8AA892E9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55351"/>
          </a:xfrm>
        </p:spPr>
        <p:txBody>
          <a:bodyPr/>
          <a:lstStyle/>
          <a:p>
            <a:r>
              <a:rPr lang="uk-UA" cap="all" dirty="0"/>
              <a:t>Методи роботи</a:t>
            </a:r>
            <a:endParaRPr lang="LID4096" cap="all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D3BF8B-D5F7-BED2-7CD4-8AA18C4F69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</a:t>
            </a:r>
          </a:p>
          <a:p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4EDD28-C25F-7AEF-0EB9-6A98E724B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73862"/>
            <a:ext cx="5157787" cy="3915801"/>
          </a:xfrm>
        </p:spPr>
        <p:txBody>
          <a:bodyPr>
            <a:normAutofit fontScale="77500" lnSpcReduction="20000"/>
          </a:bodyPr>
          <a:lstStyle/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 змін інституціональних матриць під впливом трансформацій виробничого та</a:t>
            </a:r>
            <a:r>
              <a:rPr lang="uk-UA" sz="36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енергетичного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сектору;</a:t>
            </a:r>
          </a:p>
          <a:p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сучасного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стану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тенденцій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української</a:t>
            </a:r>
            <a:r>
              <a:rPr lang="uk-UA" sz="36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інституціональної матриці та ПЕК, визначення екстернальних ефектів в енергосистемах з</a:t>
            </a:r>
            <a:r>
              <a:rPr lang="uk-UA" sz="36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 розподіленої генерації</a:t>
            </a:r>
          </a:p>
          <a:p>
            <a:endParaRPr lang="LID4096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EC42487-D8A5-D8E4-8CA1-7226C3129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24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Експериментальні</a:t>
            </a:r>
          </a:p>
          <a:p>
            <a:endParaRPr lang="LID4096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2DAFB8A-8B37-7E84-9031-2914CCFAB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73862"/>
            <a:ext cx="5183188" cy="3915801"/>
          </a:xfrm>
        </p:spPr>
        <p:txBody>
          <a:bodyPr>
            <a:normAutofit fontScale="77500" lnSpcReduction="20000"/>
          </a:bodyPr>
          <a:lstStyle/>
          <a:p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досліди імітаційної моделі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розвитку ПЕК України відповідно до тенденцій розбудови і функціонування розподіленої генерації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польові дослідження в місцях розташування об’єктів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ПЕК України</a:t>
            </a:r>
            <a:r>
              <a:rPr lang="uk-UA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(збір та обробка інформації, експертні опитування, впровадження результатів досліджень і рекомендацій).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FBF576EB-A75C-388D-CF0D-BB21F86C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596AB03-FD0F-033A-C98C-7EDE92D8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376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DC4A9-5C8D-C7D7-F95F-6E9025A2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Календарний план</a:t>
            </a:r>
            <a:endParaRPr lang="LID4096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23E0202-0686-FC6D-8AB7-A65A1803E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Етап І (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ІІІ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3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  <a:r>
              <a:rPr lang="uk-UA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3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</a:t>
            </a:r>
            <a:r>
              <a:rPr lang="uk-UA" sz="32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3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</a:t>
            </a:r>
            <a:r>
              <a:rPr lang="uk-UA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р.)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 змін інституціональних матриць під впливом трансформацій виробничого та енергетичного сектору;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 сучасного стану й тенденцій змін української інституціональної матриці та паливно-енергетичного комплексу, визначення</a:t>
            </a:r>
            <a:r>
              <a:rPr lang="uk-UA" sz="32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екстернальних</a:t>
            </a:r>
            <a:r>
              <a:rPr lang="uk-UA" sz="32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ефектів</a:t>
            </a:r>
            <a:r>
              <a:rPr lang="uk-UA" sz="32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32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енергосистемах</a:t>
            </a:r>
            <a:r>
              <a:rPr lang="uk-UA" sz="32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 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розподіленої</a:t>
            </a:r>
            <a:r>
              <a:rPr lang="uk-UA" sz="32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B05D39-630D-0B88-67F0-B8E26F3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7DA3BB6-2420-32EE-BE2B-3878134E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178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881F9-673C-0936-E5AB-F1648FB6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Продовження календарного плану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A45C2F-67F8-74C1-AF08-A05D884BD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spc="-10" dirty="0">
                <a:latin typeface="Times New Roman" panose="02020603050405020304" pitchFamily="18" charset="0"/>
              </a:rPr>
              <a:t>Етап ІІ (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ІІІ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</a:t>
            </a:r>
            <a:r>
              <a:rPr lang="uk-UA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ІІ </a:t>
            </a:r>
            <a:r>
              <a:rPr lang="uk-UA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</a:t>
            </a:r>
            <a:r>
              <a:rPr lang="uk-UA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р.)</a:t>
            </a:r>
            <a:endParaRPr lang="uk-UA" sz="2800" spc="-10" dirty="0">
              <a:latin typeface="Times New Roman" panose="02020603050405020304" pitchFamily="18" charset="0"/>
            </a:endParaRPr>
          </a:p>
          <a:p>
            <a:r>
              <a:rPr lang="ru-RU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Моделювання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паливно-енергетичного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комплексу </a:t>
            </a:r>
            <a:r>
              <a:rPr lang="ru-RU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тенденцій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розбудови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ru-RU" sz="2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розподіленої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притаманної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революції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трансформації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сектору</a:t>
            </a:r>
            <a:endParaRPr lang="uk-UA" sz="28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spc="-10" dirty="0">
                <a:latin typeface="Times New Roman" panose="02020603050405020304" pitchFamily="18" charset="0"/>
              </a:rPr>
              <a:t>Етап ІІІ (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ІІІ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</a:t>
            </a:r>
            <a:r>
              <a:rPr lang="uk-UA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</a:t>
            </a:r>
            <a:r>
              <a:rPr lang="en-GB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uk-UA" sz="2800" spc="-4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uk-UA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</a:t>
            </a:r>
            <a:r>
              <a:rPr lang="uk-UA" sz="2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р.)</a:t>
            </a:r>
          </a:p>
          <a:p>
            <a:pPr algn="just"/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моделей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розподіленої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максимізацію</a:t>
            </a:r>
            <a:r>
              <a:rPr lang="ru-RU" sz="2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мінімізацію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екстернальних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ефектів</a:t>
            </a:r>
            <a:endParaRPr lang="LID4096" sz="2800" dirty="0"/>
          </a:p>
          <a:p>
            <a:endParaRPr lang="LID4096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BF76D35-048B-F0AE-DD10-443BD4452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45D6EB-D258-F13D-4AC3-29071A8A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6839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71660-1FF1-B8D9-B59D-3AF25FC3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Трудові витрати</a:t>
            </a:r>
            <a:endParaRPr lang="LID4096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BF1788A-7D9B-9795-5559-08F4E3CDA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61142"/>
              </p:ext>
            </p:extLst>
          </p:nvPr>
        </p:nvGraphicFramePr>
        <p:xfrm>
          <a:off x="1108609" y="2079652"/>
          <a:ext cx="10179779" cy="4413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193">
                  <a:extLst>
                    <a:ext uri="{9D8B030D-6E8A-4147-A177-3AD203B41FA5}">
                      <a16:colId xmlns:a16="http://schemas.microsoft.com/office/drawing/2014/main" val="3477724198"/>
                    </a:ext>
                  </a:extLst>
                </a:gridCol>
                <a:gridCol w="1521303">
                  <a:extLst>
                    <a:ext uri="{9D8B030D-6E8A-4147-A177-3AD203B41FA5}">
                      <a16:colId xmlns:a16="http://schemas.microsoft.com/office/drawing/2014/main" val="1345023005"/>
                    </a:ext>
                  </a:extLst>
                </a:gridCol>
                <a:gridCol w="1521303">
                  <a:extLst>
                    <a:ext uri="{9D8B030D-6E8A-4147-A177-3AD203B41FA5}">
                      <a16:colId xmlns:a16="http://schemas.microsoft.com/office/drawing/2014/main" val="4137565735"/>
                    </a:ext>
                  </a:extLst>
                </a:gridCol>
                <a:gridCol w="913640">
                  <a:extLst>
                    <a:ext uri="{9D8B030D-6E8A-4147-A177-3AD203B41FA5}">
                      <a16:colId xmlns:a16="http://schemas.microsoft.com/office/drawing/2014/main" val="4007602509"/>
                    </a:ext>
                  </a:extLst>
                </a:gridCol>
                <a:gridCol w="1191363">
                  <a:extLst>
                    <a:ext uri="{9D8B030D-6E8A-4147-A177-3AD203B41FA5}">
                      <a16:colId xmlns:a16="http://schemas.microsoft.com/office/drawing/2014/main" val="2352057629"/>
                    </a:ext>
                  </a:extLst>
                </a:gridCol>
                <a:gridCol w="1546337">
                  <a:extLst>
                    <a:ext uri="{9D8B030D-6E8A-4147-A177-3AD203B41FA5}">
                      <a16:colId xmlns:a16="http://schemas.microsoft.com/office/drawing/2014/main" val="3826677426"/>
                    </a:ext>
                  </a:extLst>
                </a:gridCol>
                <a:gridCol w="913640">
                  <a:extLst>
                    <a:ext uri="{9D8B030D-6E8A-4147-A177-3AD203B41FA5}">
                      <a16:colId xmlns:a16="http://schemas.microsoft.com/office/drawing/2014/main" val="3563823910"/>
                    </a:ext>
                  </a:extLst>
                </a:gridCol>
              </a:tblGrid>
              <a:tr h="445519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Роки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Чисельність, осіб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Трудові витрати, люд.-міс.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463294"/>
                  </a:ext>
                </a:extLst>
              </a:tr>
              <a:tr h="155258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науковий персонал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науково-допоміжний персонал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всього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науковий персонал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науково-допоміжний персонал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всього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42481166"/>
                  </a:ext>
                </a:extLst>
              </a:tr>
              <a:tr h="60378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2022 (ІІ півріччя)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9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–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9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62560" indent="0" algn="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54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–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07950" indent="0" algn="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54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20919185"/>
                  </a:ext>
                </a:extLst>
              </a:tr>
              <a:tr h="60378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2023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9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–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9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62560" indent="0" algn="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108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–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07950" indent="0" algn="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108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04433674"/>
                  </a:ext>
                </a:extLst>
              </a:tr>
              <a:tr h="60378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2024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9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–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9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62560" indent="0" algn="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108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–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07950" indent="0" algn="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108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273763370"/>
                  </a:ext>
                </a:extLst>
              </a:tr>
              <a:tr h="60378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Всього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  <a:sym typeface="Symbol" panose="05050102010706020507" pitchFamily="18" charset="2"/>
                        </a:rPr>
                        <a:t>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62560" indent="0" algn="r">
                        <a:lnSpc>
                          <a:spcPct val="100000"/>
                        </a:lnSpc>
                      </a:pPr>
                      <a:r>
                        <a:rPr lang="uk-UA" sz="2000">
                          <a:effectLst/>
                        </a:rPr>
                        <a:t>270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–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107950" indent="0" algn="r">
                        <a:lnSpc>
                          <a:spcPct val="100000"/>
                        </a:lnSpc>
                      </a:pPr>
                      <a:r>
                        <a:rPr lang="uk-UA" sz="2000" dirty="0">
                          <a:effectLst/>
                        </a:rPr>
                        <a:t>270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112328604"/>
                  </a:ext>
                </a:extLst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089B75-89EC-28B1-D00E-9AC10DFEB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544625-0861-5290-6A5B-77BA285D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2096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F872A-9049-5292-C45E-0CF65DA62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Фінансові витрати</a:t>
            </a:r>
            <a:endParaRPr lang="LID4096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B96679F-9F15-AAE1-638C-5FE5D540B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843770"/>
              </p:ext>
            </p:extLst>
          </p:nvPr>
        </p:nvGraphicFramePr>
        <p:xfrm>
          <a:off x="1942087" y="1747880"/>
          <a:ext cx="8516488" cy="4644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5067">
                  <a:extLst>
                    <a:ext uri="{9D8B030D-6E8A-4147-A177-3AD203B41FA5}">
                      <a16:colId xmlns:a16="http://schemas.microsoft.com/office/drawing/2014/main" val="277876454"/>
                    </a:ext>
                  </a:extLst>
                </a:gridCol>
                <a:gridCol w="1922463">
                  <a:extLst>
                    <a:ext uri="{9D8B030D-6E8A-4147-A177-3AD203B41FA5}">
                      <a16:colId xmlns:a16="http://schemas.microsoft.com/office/drawing/2014/main" val="4259945025"/>
                    </a:ext>
                  </a:extLst>
                </a:gridCol>
                <a:gridCol w="1776665">
                  <a:extLst>
                    <a:ext uri="{9D8B030D-6E8A-4147-A177-3AD203B41FA5}">
                      <a16:colId xmlns:a16="http://schemas.microsoft.com/office/drawing/2014/main" val="2305711255"/>
                    </a:ext>
                  </a:extLst>
                </a:gridCol>
                <a:gridCol w="1832293">
                  <a:extLst>
                    <a:ext uri="{9D8B030D-6E8A-4147-A177-3AD203B41FA5}">
                      <a16:colId xmlns:a16="http://schemas.microsoft.com/office/drawing/2014/main" val="1635093668"/>
                    </a:ext>
                  </a:extLst>
                </a:gridCol>
              </a:tblGrid>
              <a:tr h="401620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Роки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Фінансування, тис. грн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24582"/>
                  </a:ext>
                </a:extLst>
              </a:tr>
              <a:tr h="1204859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З бюджету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За </a:t>
                      </a:r>
                      <a:r>
                        <a:rPr lang="uk-UA" sz="2800" dirty="0" err="1">
                          <a:effectLst/>
                        </a:rPr>
                        <a:t>госп-дого-ворами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>
                          <a:effectLst/>
                        </a:rPr>
                        <a:t>Всього</a:t>
                      </a:r>
                      <a:endParaRPr lang="uk-U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694896333"/>
                  </a:ext>
                </a:extLst>
              </a:tr>
              <a:tr h="69485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2022 (ІІ півріччя)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342265" indent="0" algn="r"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820,832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–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252095" indent="0" algn="r">
                        <a:lnSpc>
                          <a:spcPct val="100000"/>
                        </a:lnSpc>
                      </a:pPr>
                      <a:r>
                        <a:rPr lang="ru-RU" sz="2800">
                          <a:effectLst/>
                        </a:rPr>
                        <a:t>820,832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352868992"/>
                  </a:ext>
                </a:extLst>
              </a:tr>
              <a:tr h="69485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2023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342265" indent="0" algn="r">
                        <a:lnSpc>
                          <a:spcPct val="100000"/>
                        </a:lnSpc>
                      </a:pPr>
                      <a:r>
                        <a:rPr lang="ru-RU" sz="2800">
                          <a:effectLst/>
                        </a:rPr>
                        <a:t>2000,000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–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252095" indent="0" algn="r"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2000,000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141482782"/>
                  </a:ext>
                </a:extLst>
              </a:tr>
              <a:tr h="69485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2024 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342265" indent="0" algn="r">
                        <a:lnSpc>
                          <a:spcPct val="100000"/>
                        </a:lnSpc>
                      </a:pPr>
                      <a:r>
                        <a:rPr lang="ru-RU" sz="2800">
                          <a:effectLst/>
                        </a:rPr>
                        <a:t>2400,000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>
                          <a:effectLst/>
                        </a:rPr>
                        <a:t>–</a:t>
                      </a:r>
                      <a:endParaRPr lang="uk-U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252095" indent="0" algn="r"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2400,000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02455745"/>
                  </a:ext>
                </a:extLst>
              </a:tr>
              <a:tr h="694851">
                <a:tc>
                  <a:txBody>
                    <a:bodyPr/>
                    <a:lstStyle/>
                    <a:p>
                      <a:pPr marL="90170" indent="0" algn="l">
                        <a:lnSpc>
                          <a:spcPct val="100000"/>
                        </a:lnSpc>
                      </a:pPr>
                      <a:r>
                        <a:rPr lang="uk-UA" sz="2800" dirty="0">
                          <a:effectLst/>
                        </a:rPr>
                        <a:t>Всього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342265" indent="0" algn="r">
                        <a:lnSpc>
                          <a:spcPct val="100000"/>
                        </a:lnSpc>
                      </a:pPr>
                      <a:r>
                        <a:rPr lang="ru-RU" sz="2800">
                          <a:effectLst/>
                        </a:rPr>
                        <a:t>5220,832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2800">
                          <a:effectLst/>
                        </a:rPr>
                        <a:t>–</a:t>
                      </a:r>
                      <a:endParaRPr lang="uk-U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R="252095" indent="0" algn="r"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5220,832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383346"/>
                  </a:ext>
                </a:extLst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E93923-8B2A-248B-3FE8-F7D9C955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3CDB5D-A46C-58BB-1B6D-49DF7C35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32F9-AF78-42B8-ADE9-82F2F25AE78B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41640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94</TotalTime>
  <Words>411</Words>
  <Application>Microsoft Office PowerPoint</Application>
  <PresentationFormat>Широкоэкранный</PresentationFormat>
  <Paragraphs>97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Cambria</vt:lpstr>
      <vt:lpstr>Rockwell</vt:lpstr>
      <vt:lpstr>Rockwell Condensed</vt:lpstr>
      <vt:lpstr>Symbol</vt:lpstr>
      <vt:lpstr>Times New Roman</vt:lpstr>
      <vt:lpstr>Wingdings</vt:lpstr>
      <vt:lpstr>Дерево</vt:lpstr>
      <vt:lpstr>забезпечення економічної стійкості функціонування енергосистем з елементами розподіленої генерації </vt:lpstr>
      <vt:lpstr>мета, очікувані результати</vt:lpstr>
      <vt:lpstr>Об'єкт і предмет досліджень</vt:lpstr>
      <vt:lpstr>Методи роботи</vt:lpstr>
      <vt:lpstr>Календарний план</vt:lpstr>
      <vt:lpstr>Продовження календарного плану</vt:lpstr>
      <vt:lpstr>Трудові витрати</vt:lpstr>
      <vt:lpstr>Фінансові витрати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   ЗАБЕЗПЕЧЕННЯ ЕКОНОМІЧНОЇ СТІЙКОСТІ ФУНКЦІОНУВАННЯ ЕНЕРГОСИСТЕМ З ЕЛЕМЕНТАМИ РОЗПОДІЛЕНОЇ ГЕНЕРАЦІЇ  </dc:title>
  <dc:creator>1</dc:creator>
  <cp:lastModifiedBy>1</cp:lastModifiedBy>
  <cp:revision>7</cp:revision>
  <dcterms:created xsi:type="dcterms:W3CDTF">2022-11-13T19:09:29Z</dcterms:created>
  <dcterms:modified xsi:type="dcterms:W3CDTF">2022-11-13T20:44:01Z</dcterms:modified>
</cp:coreProperties>
</file>